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Default Extension="jpg" ContentType="image/jpg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975" y="6857986"/>
                </a:moveTo>
                <a:lnTo>
                  <a:pt x="0" y="6857986"/>
                </a:lnTo>
                <a:lnTo>
                  <a:pt x="0" y="0"/>
                </a:lnTo>
                <a:lnTo>
                  <a:pt x="12191975" y="0"/>
                </a:lnTo>
                <a:lnTo>
                  <a:pt x="12191975" y="6857986"/>
                </a:lnTo>
                <a:close/>
              </a:path>
            </a:pathLst>
          </a:custGeom>
          <a:solidFill>
            <a:srgbClr val="00498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95141" y="5176864"/>
            <a:ext cx="3601667" cy="73024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27427" y="1836095"/>
            <a:ext cx="10648950" cy="1187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34001" y="4345328"/>
            <a:ext cx="338074" cy="31966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34001" y="5452538"/>
            <a:ext cx="338074" cy="31964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49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7836"/>
                </a:moveTo>
                <a:lnTo>
                  <a:pt x="12191975" y="6857836"/>
                </a:lnTo>
                <a:lnTo>
                  <a:pt x="12191975" y="0"/>
                </a:lnTo>
                <a:lnTo>
                  <a:pt x="0" y="0"/>
                </a:lnTo>
                <a:lnTo>
                  <a:pt x="0" y="6857836"/>
                </a:lnTo>
                <a:close/>
              </a:path>
            </a:pathLst>
          </a:custGeom>
          <a:solidFill>
            <a:srgbClr val="0049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34419" y="555802"/>
            <a:ext cx="5324475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0511" y="2657469"/>
            <a:ext cx="10911205" cy="3136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6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5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4762" y="14287"/>
            <a:ext cx="4448175" cy="6849109"/>
            <a:chOff x="-4762" y="14287"/>
            <a:chExt cx="4448175" cy="6849109"/>
          </a:xfrm>
        </p:grpSpPr>
        <p:sp>
          <p:nvSpPr>
            <p:cNvPr id="3" name="object 3" descr=""/>
            <p:cNvSpPr/>
            <p:nvPr/>
          </p:nvSpPr>
          <p:spPr>
            <a:xfrm>
              <a:off x="0" y="19049"/>
              <a:ext cx="4438650" cy="6839584"/>
            </a:xfrm>
            <a:custGeom>
              <a:avLst/>
              <a:gdLst/>
              <a:ahLst/>
              <a:cxnLst/>
              <a:rect l="l" t="t" r="r" b="b"/>
              <a:pathLst>
                <a:path w="4438650" h="6839584">
                  <a:moveTo>
                    <a:pt x="4438491" y="6839086"/>
                  </a:moveTo>
                  <a:lnTo>
                    <a:pt x="0" y="6839086"/>
                  </a:lnTo>
                  <a:lnTo>
                    <a:pt x="0" y="0"/>
                  </a:lnTo>
                  <a:lnTo>
                    <a:pt x="4438491" y="0"/>
                  </a:lnTo>
                  <a:lnTo>
                    <a:pt x="4438491" y="6839086"/>
                  </a:lnTo>
                  <a:close/>
                </a:path>
              </a:pathLst>
            </a:custGeom>
            <a:solidFill>
              <a:srgbClr val="0049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19049"/>
              <a:ext cx="4438650" cy="6839584"/>
            </a:xfrm>
            <a:custGeom>
              <a:avLst/>
              <a:gdLst/>
              <a:ahLst/>
              <a:cxnLst/>
              <a:rect l="l" t="t" r="r" b="b"/>
              <a:pathLst>
                <a:path w="4438650" h="6839584">
                  <a:moveTo>
                    <a:pt x="0" y="0"/>
                  </a:moveTo>
                  <a:lnTo>
                    <a:pt x="4438491" y="0"/>
                  </a:lnTo>
                  <a:lnTo>
                    <a:pt x="4438491" y="6839086"/>
                  </a:lnTo>
                  <a:lnTo>
                    <a:pt x="0" y="683908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4546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2725" y="576883"/>
              <a:ext cx="315374" cy="298181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5007" y="2879444"/>
              <a:ext cx="283836" cy="26834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6216" y="2874969"/>
              <a:ext cx="315374" cy="29817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466" y="1537631"/>
              <a:ext cx="283839" cy="26835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8411" y="5724013"/>
              <a:ext cx="3601667" cy="73024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1983" y="1960315"/>
              <a:ext cx="283834" cy="268371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5457" y="2366745"/>
              <a:ext cx="283834" cy="268374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8503" y="2366745"/>
              <a:ext cx="283834" cy="26837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8503" y="3323018"/>
              <a:ext cx="283834" cy="268374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1976" y="185365"/>
              <a:ext cx="283834" cy="268373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1968" y="1114925"/>
              <a:ext cx="283834" cy="268371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5449" y="591788"/>
              <a:ext cx="283834" cy="268371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8495" y="1548069"/>
              <a:ext cx="283834" cy="268371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5017" y="174924"/>
              <a:ext cx="283834" cy="268374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5009" y="1104485"/>
              <a:ext cx="283834" cy="268371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81536" y="581346"/>
              <a:ext cx="283834" cy="268374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81536" y="1537629"/>
              <a:ext cx="283834" cy="268371"/>
            </a:xfrm>
            <a:prstGeom prst="rect">
              <a:avLst/>
            </a:prstGeom>
          </p:spPr>
        </p:pic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5102567" y="918471"/>
            <a:ext cx="5901055" cy="1139825"/>
          </a:xfrm>
          <a:prstGeom prst="rect"/>
        </p:spPr>
        <p:txBody>
          <a:bodyPr wrap="square" lIns="0" tIns="2413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00"/>
              </a:spcBef>
            </a:pPr>
            <a:r>
              <a:rPr dirty="0" sz="3700" spc="55">
                <a:solidFill>
                  <a:srgbClr val="004987"/>
                </a:solidFill>
                <a:latin typeface="Lato"/>
                <a:cs typeface="Lato"/>
              </a:rPr>
              <a:t>VIII</a:t>
            </a:r>
            <a:r>
              <a:rPr dirty="0" sz="3700" spc="-135">
                <a:solidFill>
                  <a:srgbClr val="004987"/>
                </a:solidFill>
                <a:latin typeface="Lato"/>
                <a:cs typeface="Lato"/>
              </a:rPr>
              <a:t> </a:t>
            </a:r>
            <a:r>
              <a:rPr dirty="0" sz="3700">
                <a:solidFill>
                  <a:srgbClr val="004987"/>
                </a:solidFill>
                <a:latin typeface="Lato"/>
                <a:cs typeface="Lato"/>
              </a:rPr>
              <a:t>Jornadas</a:t>
            </a:r>
            <a:r>
              <a:rPr dirty="0" sz="3700" spc="-135">
                <a:solidFill>
                  <a:srgbClr val="004987"/>
                </a:solidFill>
                <a:latin typeface="Lato"/>
                <a:cs typeface="Lato"/>
              </a:rPr>
              <a:t> </a:t>
            </a:r>
            <a:r>
              <a:rPr dirty="0" sz="3700">
                <a:solidFill>
                  <a:srgbClr val="004987"/>
                </a:solidFill>
                <a:latin typeface="Lato"/>
                <a:cs typeface="Lato"/>
              </a:rPr>
              <a:t>de</a:t>
            </a:r>
            <a:r>
              <a:rPr dirty="0" sz="3700" spc="-135">
                <a:solidFill>
                  <a:srgbClr val="004987"/>
                </a:solidFill>
                <a:latin typeface="Lato"/>
                <a:cs typeface="Lato"/>
              </a:rPr>
              <a:t> </a:t>
            </a:r>
            <a:r>
              <a:rPr dirty="0" sz="3700" spc="-10">
                <a:solidFill>
                  <a:srgbClr val="004987"/>
                </a:solidFill>
                <a:latin typeface="Lato"/>
                <a:cs typeface="Lato"/>
              </a:rPr>
              <a:t>Cartografía</a:t>
            </a:r>
            <a:endParaRPr sz="3700">
              <a:latin typeface="Lato"/>
              <a:cs typeface="Lato"/>
            </a:endParaRPr>
          </a:p>
          <a:p>
            <a:pPr marL="33020">
              <a:lnSpc>
                <a:spcPct val="100000"/>
              </a:lnSpc>
              <a:spcBef>
                <a:spcPts val="730"/>
              </a:spcBef>
            </a:pPr>
            <a:r>
              <a:rPr dirty="0" sz="1500" spc="50" b="0">
                <a:solidFill>
                  <a:srgbClr val="333333"/>
                </a:solidFill>
                <a:latin typeface="Georgia"/>
                <a:cs typeface="Georgia"/>
              </a:rPr>
              <a:t>Jornadas</a:t>
            </a:r>
            <a:r>
              <a:rPr dirty="0" sz="1500" spc="15" b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500" spc="75" b="0">
                <a:solidFill>
                  <a:srgbClr val="333333"/>
                </a:solidFill>
                <a:latin typeface="Georgia"/>
                <a:cs typeface="Georgia"/>
              </a:rPr>
              <a:t>de</a:t>
            </a:r>
            <a:r>
              <a:rPr dirty="0" sz="1500" spc="15" b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500" spc="80" b="0">
                <a:solidFill>
                  <a:srgbClr val="333333"/>
                </a:solidFill>
                <a:latin typeface="Georgia"/>
                <a:cs typeface="Georgia"/>
              </a:rPr>
              <a:t>la</a:t>
            </a:r>
            <a:r>
              <a:rPr dirty="0" sz="1500" spc="15" b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500" spc="75" b="0">
                <a:solidFill>
                  <a:srgbClr val="333333"/>
                </a:solidFill>
                <a:latin typeface="Georgia"/>
                <a:cs typeface="Georgia"/>
              </a:rPr>
              <a:t>Sección</a:t>
            </a:r>
            <a:r>
              <a:rPr dirty="0" sz="1500" spc="15" b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500" spc="80" b="0">
                <a:solidFill>
                  <a:srgbClr val="333333"/>
                </a:solidFill>
                <a:latin typeface="Georgia"/>
                <a:cs typeface="Georgia"/>
              </a:rPr>
              <a:t>Nacional</a:t>
            </a:r>
            <a:r>
              <a:rPr dirty="0" sz="1500" spc="15" b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500" spc="70" b="0">
                <a:solidFill>
                  <a:srgbClr val="333333"/>
                </a:solidFill>
                <a:latin typeface="Georgia"/>
                <a:cs typeface="Georgia"/>
              </a:rPr>
              <a:t>del</a:t>
            </a:r>
            <a:r>
              <a:rPr dirty="0" sz="1500" spc="15" b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500" b="0">
                <a:solidFill>
                  <a:srgbClr val="333333"/>
                </a:solidFill>
                <a:latin typeface="Georgia"/>
                <a:cs typeface="Georgia"/>
              </a:rPr>
              <a:t>IPGH</a:t>
            </a:r>
            <a:r>
              <a:rPr dirty="0" sz="1500" spc="20" b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500" spc="375" b="0">
                <a:solidFill>
                  <a:srgbClr val="333333"/>
                </a:solidFill>
                <a:latin typeface="Georgia"/>
                <a:cs typeface="Georgia"/>
              </a:rPr>
              <a:t>-</a:t>
            </a:r>
            <a:r>
              <a:rPr dirty="0" sz="1500" spc="15" b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dirty="0" sz="1500" spc="70" b="0">
                <a:solidFill>
                  <a:srgbClr val="333333"/>
                </a:solidFill>
                <a:latin typeface="Georgia"/>
                <a:cs typeface="Georgia"/>
              </a:rPr>
              <a:t>Uruguay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5187015" y="3374418"/>
            <a:ext cx="6082665" cy="154178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80645" marR="341630">
              <a:lnSpc>
                <a:spcPts val="2620"/>
              </a:lnSpc>
              <a:spcBef>
                <a:spcPts val="200"/>
              </a:spcBef>
            </a:pPr>
            <a:r>
              <a:rPr dirty="0" sz="2200">
                <a:solidFill>
                  <a:srgbClr val="424242"/>
                </a:solidFill>
                <a:latin typeface="Lato"/>
                <a:cs typeface="Lato"/>
              </a:rPr>
              <a:t>Observatorio</a:t>
            </a:r>
            <a:r>
              <a:rPr dirty="0" sz="2200" spc="-70">
                <a:solidFill>
                  <a:srgbClr val="424242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424242"/>
                </a:solidFill>
                <a:latin typeface="Lato"/>
                <a:cs typeface="Lato"/>
              </a:rPr>
              <a:t>catastral:</a:t>
            </a:r>
            <a:r>
              <a:rPr dirty="0" sz="2200" spc="-65">
                <a:solidFill>
                  <a:srgbClr val="424242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424242"/>
                </a:solidFill>
                <a:latin typeface="Lato"/>
                <a:cs typeface="Lato"/>
              </a:rPr>
              <a:t>cuantificación</a:t>
            </a:r>
            <a:r>
              <a:rPr dirty="0" sz="2200" spc="-65">
                <a:solidFill>
                  <a:srgbClr val="424242"/>
                </a:solidFill>
                <a:latin typeface="Lato"/>
                <a:cs typeface="Lato"/>
              </a:rPr>
              <a:t> </a:t>
            </a:r>
            <a:r>
              <a:rPr dirty="0" sz="2200" spc="-20">
                <a:solidFill>
                  <a:srgbClr val="424242"/>
                </a:solidFill>
                <a:latin typeface="Lato"/>
                <a:cs typeface="Lato"/>
              </a:rPr>
              <a:t>de</a:t>
            </a:r>
            <a:r>
              <a:rPr dirty="0" sz="2200" spc="-70">
                <a:solidFill>
                  <a:srgbClr val="424242"/>
                </a:solidFill>
                <a:latin typeface="Lato"/>
                <a:cs typeface="Lato"/>
              </a:rPr>
              <a:t> </a:t>
            </a:r>
            <a:r>
              <a:rPr dirty="0" sz="2200" spc="-25">
                <a:solidFill>
                  <a:srgbClr val="424242"/>
                </a:solidFill>
                <a:latin typeface="Lato"/>
                <a:cs typeface="Lato"/>
              </a:rPr>
              <a:t>los </a:t>
            </a:r>
            <a:r>
              <a:rPr dirty="0" sz="2200" spc="-20">
                <a:solidFill>
                  <a:srgbClr val="424242"/>
                </a:solidFill>
                <a:latin typeface="Lato"/>
                <a:cs typeface="Lato"/>
              </a:rPr>
              <a:t>efectos</a:t>
            </a:r>
            <a:r>
              <a:rPr dirty="0" sz="2200" spc="-95">
                <a:solidFill>
                  <a:srgbClr val="424242"/>
                </a:solidFill>
                <a:latin typeface="Lato"/>
                <a:cs typeface="Lato"/>
              </a:rPr>
              <a:t> </a:t>
            </a:r>
            <a:r>
              <a:rPr dirty="0" sz="2200" spc="-20">
                <a:solidFill>
                  <a:srgbClr val="424242"/>
                </a:solidFill>
                <a:latin typeface="Lato"/>
                <a:cs typeface="Lato"/>
              </a:rPr>
              <a:t>de</a:t>
            </a:r>
            <a:r>
              <a:rPr dirty="0" sz="2200" spc="-95">
                <a:solidFill>
                  <a:srgbClr val="424242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424242"/>
                </a:solidFill>
                <a:latin typeface="Lato"/>
                <a:cs typeface="Lato"/>
              </a:rPr>
              <a:t>la</a:t>
            </a:r>
            <a:r>
              <a:rPr dirty="0" sz="2200" spc="-90">
                <a:solidFill>
                  <a:srgbClr val="424242"/>
                </a:solidFill>
                <a:latin typeface="Lato"/>
                <a:cs typeface="Lato"/>
              </a:rPr>
              <a:t> </a:t>
            </a:r>
            <a:r>
              <a:rPr dirty="0" sz="2200" spc="-40">
                <a:solidFill>
                  <a:srgbClr val="424242"/>
                </a:solidFill>
                <a:latin typeface="Lato"/>
                <a:cs typeface="Lato"/>
              </a:rPr>
              <a:t>Ley</a:t>
            </a:r>
            <a:r>
              <a:rPr dirty="0" sz="2200" spc="-95">
                <a:solidFill>
                  <a:srgbClr val="424242"/>
                </a:solidFill>
                <a:latin typeface="Lato"/>
                <a:cs typeface="Lato"/>
              </a:rPr>
              <a:t> </a:t>
            </a:r>
            <a:r>
              <a:rPr dirty="0" sz="2200" spc="-20">
                <a:solidFill>
                  <a:srgbClr val="424242"/>
                </a:solidFill>
                <a:latin typeface="Lato"/>
                <a:cs typeface="Lato"/>
              </a:rPr>
              <a:t>10.723</a:t>
            </a:r>
            <a:r>
              <a:rPr dirty="0" sz="2200" spc="-95">
                <a:solidFill>
                  <a:srgbClr val="424242"/>
                </a:solidFill>
                <a:latin typeface="Lato"/>
                <a:cs typeface="Lato"/>
              </a:rPr>
              <a:t> </a:t>
            </a:r>
            <a:r>
              <a:rPr dirty="0" sz="2200" spc="-20">
                <a:solidFill>
                  <a:srgbClr val="424242"/>
                </a:solidFill>
                <a:latin typeface="Lato"/>
                <a:cs typeface="Lato"/>
              </a:rPr>
              <a:t>en</a:t>
            </a:r>
            <a:r>
              <a:rPr dirty="0" sz="2200" spc="-90">
                <a:solidFill>
                  <a:srgbClr val="424242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424242"/>
                </a:solidFill>
                <a:latin typeface="Lato"/>
                <a:cs typeface="Lato"/>
              </a:rPr>
              <a:t>las</a:t>
            </a:r>
            <a:r>
              <a:rPr dirty="0" sz="2200" spc="-95">
                <a:solidFill>
                  <a:srgbClr val="424242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424242"/>
                </a:solidFill>
                <a:latin typeface="Lato"/>
                <a:cs typeface="Lato"/>
              </a:rPr>
              <a:t>parcelas</a:t>
            </a:r>
            <a:r>
              <a:rPr dirty="0" sz="2200" spc="-95">
                <a:solidFill>
                  <a:srgbClr val="424242"/>
                </a:solidFill>
                <a:latin typeface="Lato"/>
                <a:cs typeface="Lato"/>
              </a:rPr>
              <a:t> </a:t>
            </a:r>
            <a:r>
              <a:rPr dirty="0" sz="2200" spc="-10">
                <a:solidFill>
                  <a:srgbClr val="424242"/>
                </a:solidFill>
                <a:latin typeface="Lato"/>
                <a:cs typeface="Lato"/>
              </a:rPr>
              <a:t>rurales</a:t>
            </a:r>
            <a:endParaRPr sz="2200">
              <a:latin typeface="Lato"/>
              <a:cs typeface="Lato"/>
            </a:endParaRPr>
          </a:p>
          <a:p>
            <a:pPr>
              <a:lnSpc>
                <a:spcPct val="100000"/>
              </a:lnSpc>
              <a:spcBef>
                <a:spcPts val="1914"/>
              </a:spcBef>
            </a:pPr>
            <a:endParaRPr sz="2200">
              <a:latin typeface="Lato"/>
              <a:cs typeface="Lato"/>
            </a:endParaRPr>
          </a:p>
          <a:p>
            <a:pPr marL="12700">
              <a:lnSpc>
                <a:spcPct val="100000"/>
              </a:lnSpc>
            </a:pPr>
            <a:r>
              <a:rPr dirty="0" sz="1700">
                <a:solidFill>
                  <a:srgbClr val="424242"/>
                </a:solidFill>
                <a:latin typeface="Lato"/>
                <a:cs typeface="Lato"/>
              </a:rPr>
              <a:t>Autores:</a:t>
            </a:r>
            <a:r>
              <a:rPr dirty="0" sz="1700" spc="-90">
                <a:solidFill>
                  <a:srgbClr val="424242"/>
                </a:solidFill>
                <a:latin typeface="Lato"/>
                <a:cs typeface="Lato"/>
              </a:rPr>
              <a:t> </a:t>
            </a:r>
            <a:r>
              <a:rPr dirty="0" sz="1700">
                <a:solidFill>
                  <a:srgbClr val="424242"/>
                </a:solidFill>
                <a:latin typeface="Lato"/>
                <a:cs typeface="Lato"/>
              </a:rPr>
              <a:t>Hebenor</a:t>
            </a:r>
            <a:r>
              <a:rPr dirty="0" sz="1700" spc="-85">
                <a:solidFill>
                  <a:srgbClr val="424242"/>
                </a:solidFill>
                <a:latin typeface="Lato"/>
                <a:cs typeface="Lato"/>
              </a:rPr>
              <a:t> </a:t>
            </a:r>
            <a:r>
              <a:rPr dirty="0" sz="1700">
                <a:solidFill>
                  <a:srgbClr val="424242"/>
                </a:solidFill>
                <a:latin typeface="Lato"/>
                <a:cs typeface="Lato"/>
              </a:rPr>
              <a:t>Bermúdez,</a:t>
            </a:r>
            <a:r>
              <a:rPr dirty="0" sz="1700" spc="-85">
                <a:solidFill>
                  <a:srgbClr val="424242"/>
                </a:solidFill>
                <a:latin typeface="Lato"/>
                <a:cs typeface="Lato"/>
              </a:rPr>
              <a:t> </a:t>
            </a:r>
            <a:r>
              <a:rPr dirty="0" sz="1700">
                <a:solidFill>
                  <a:srgbClr val="424242"/>
                </a:solidFill>
                <a:latin typeface="Lato"/>
                <a:cs typeface="Lato"/>
              </a:rPr>
              <a:t>Natalia</a:t>
            </a:r>
            <a:r>
              <a:rPr dirty="0" sz="1700" spc="-85">
                <a:solidFill>
                  <a:srgbClr val="424242"/>
                </a:solidFill>
                <a:latin typeface="Lato"/>
                <a:cs typeface="Lato"/>
              </a:rPr>
              <a:t> </a:t>
            </a:r>
            <a:r>
              <a:rPr dirty="0" sz="1700" spc="-10">
                <a:solidFill>
                  <a:srgbClr val="424242"/>
                </a:solidFill>
                <a:latin typeface="Lato"/>
                <a:cs typeface="Lato"/>
              </a:rPr>
              <a:t>Canneva,</a:t>
            </a:r>
            <a:r>
              <a:rPr dirty="0" sz="1700" spc="-85">
                <a:solidFill>
                  <a:srgbClr val="424242"/>
                </a:solidFill>
                <a:latin typeface="Lato"/>
                <a:cs typeface="Lato"/>
              </a:rPr>
              <a:t> </a:t>
            </a:r>
            <a:r>
              <a:rPr dirty="0" sz="1700" spc="-20">
                <a:solidFill>
                  <a:srgbClr val="424242"/>
                </a:solidFill>
                <a:latin typeface="Lato"/>
                <a:cs typeface="Lato"/>
              </a:rPr>
              <a:t>Verónica</a:t>
            </a:r>
            <a:r>
              <a:rPr dirty="0" sz="1700" spc="-85">
                <a:solidFill>
                  <a:srgbClr val="424242"/>
                </a:solidFill>
                <a:latin typeface="Lato"/>
                <a:cs typeface="Lato"/>
              </a:rPr>
              <a:t> </a:t>
            </a:r>
            <a:r>
              <a:rPr dirty="0" sz="1700" spc="-10">
                <a:solidFill>
                  <a:srgbClr val="424242"/>
                </a:solidFill>
                <a:latin typeface="Lato"/>
                <a:cs typeface="Lato"/>
              </a:rPr>
              <a:t>Fagalde</a:t>
            </a:r>
            <a:endParaRPr sz="1700">
              <a:latin typeface="Lato"/>
              <a:cs typeface="Lato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5299210" y="5847696"/>
            <a:ext cx="16548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424242"/>
                </a:solidFill>
                <a:latin typeface="Lato"/>
                <a:cs typeface="Lato"/>
              </a:rPr>
              <a:t>Setiembre</a:t>
            </a:r>
            <a:r>
              <a:rPr dirty="0" sz="1800" spc="-55" b="1">
                <a:solidFill>
                  <a:srgbClr val="424242"/>
                </a:solidFill>
                <a:latin typeface="Lato"/>
                <a:cs typeface="Lato"/>
              </a:rPr>
              <a:t> </a:t>
            </a:r>
            <a:r>
              <a:rPr dirty="0" sz="1800" spc="-20" b="1">
                <a:solidFill>
                  <a:srgbClr val="424242"/>
                </a:solidFill>
                <a:latin typeface="Lato"/>
                <a:cs typeface="Lato"/>
              </a:rPr>
              <a:t>2024</a:t>
            </a:r>
            <a:endParaRPr sz="1800">
              <a:latin typeface="Lato"/>
              <a:cs typeface="Lato"/>
            </a:endParaRPr>
          </a:p>
        </p:txBody>
      </p:sp>
      <p:sp>
        <p:nvSpPr>
          <p:cNvPr id="25" name="object 25" descr=""/>
          <p:cNvSpPr/>
          <p:nvPr/>
        </p:nvSpPr>
        <p:spPr>
          <a:xfrm>
            <a:off x="5102889" y="2366745"/>
            <a:ext cx="6368415" cy="21590"/>
          </a:xfrm>
          <a:custGeom>
            <a:avLst/>
            <a:gdLst/>
            <a:ahLst/>
            <a:cxnLst/>
            <a:rect l="l" t="t" r="r" b="b"/>
            <a:pathLst>
              <a:path w="6368415" h="21589">
                <a:moveTo>
                  <a:pt x="0" y="21299"/>
                </a:moveTo>
                <a:lnTo>
                  <a:pt x="6368087" y="0"/>
                </a:lnTo>
              </a:path>
            </a:pathLst>
          </a:custGeom>
          <a:ln w="28574">
            <a:solidFill>
              <a:srgbClr val="004987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18226" y="4829427"/>
            <a:ext cx="338074" cy="31966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18226" y="5968462"/>
            <a:ext cx="338074" cy="31964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49778" y="5968450"/>
            <a:ext cx="338084" cy="319661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34001" y="6484374"/>
            <a:ext cx="338074" cy="31966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34001" y="2231168"/>
            <a:ext cx="338074" cy="319651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33977" y="3338380"/>
            <a:ext cx="338084" cy="319661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18201" y="2715269"/>
            <a:ext cx="338084" cy="319649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18201" y="3854304"/>
            <a:ext cx="338084" cy="319661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81330" y="5968450"/>
            <a:ext cx="338084" cy="319661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65554" y="6484374"/>
            <a:ext cx="338074" cy="319661"/>
          </a:xfrm>
          <a:prstGeom prst="rect">
            <a:avLst/>
          </a:prstGeom>
        </p:spPr>
      </p:pic>
      <p:sp>
        <p:nvSpPr>
          <p:cNvPr id="12" name="object 12" descr=""/>
          <p:cNvSpPr/>
          <p:nvPr/>
        </p:nvSpPr>
        <p:spPr>
          <a:xfrm>
            <a:off x="0" y="0"/>
            <a:ext cx="12192000" cy="1685289"/>
          </a:xfrm>
          <a:custGeom>
            <a:avLst/>
            <a:gdLst/>
            <a:ahLst/>
            <a:cxnLst/>
            <a:rect l="l" t="t" r="r" b="b"/>
            <a:pathLst>
              <a:path w="12192000" h="1685289">
                <a:moveTo>
                  <a:pt x="12191975" y="1685096"/>
                </a:moveTo>
                <a:lnTo>
                  <a:pt x="0" y="1685096"/>
                </a:lnTo>
                <a:lnTo>
                  <a:pt x="0" y="0"/>
                </a:lnTo>
                <a:lnTo>
                  <a:pt x="12191975" y="0"/>
                </a:lnTo>
                <a:lnTo>
                  <a:pt x="12191975" y="1685096"/>
                </a:lnTo>
                <a:close/>
              </a:path>
            </a:pathLst>
          </a:custGeom>
          <a:solidFill>
            <a:srgbClr val="0049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5"/>
              <a:t>Procesamiento</a:t>
            </a:r>
            <a:r>
              <a:rPr dirty="0" spc="-114"/>
              <a:t> </a:t>
            </a:r>
            <a:r>
              <a:rPr dirty="0" spc="-50"/>
              <a:t>de</a:t>
            </a:r>
            <a:r>
              <a:rPr dirty="0" spc="-114"/>
              <a:t> </a:t>
            </a:r>
            <a:r>
              <a:rPr dirty="0"/>
              <a:t>los</a:t>
            </a:r>
            <a:r>
              <a:rPr dirty="0" spc="-110"/>
              <a:t> </a:t>
            </a:r>
            <a:r>
              <a:rPr dirty="0" spc="-135"/>
              <a:t>DAC</a:t>
            </a:r>
          </a:p>
        </p:txBody>
      </p:sp>
      <p:pic>
        <p:nvPicPr>
          <p:cNvPr id="14" name="object 1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7622" y="1303022"/>
            <a:ext cx="9616730" cy="555496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975" y="6857985"/>
                </a:moveTo>
                <a:lnTo>
                  <a:pt x="0" y="6857985"/>
                </a:lnTo>
                <a:lnTo>
                  <a:pt x="0" y="0"/>
                </a:lnTo>
                <a:lnTo>
                  <a:pt x="12191975" y="0"/>
                </a:lnTo>
                <a:lnTo>
                  <a:pt x="12191975" y="6857985"/>
                </a:lnTo>
                <a:close/>
              </a:path>
            </a:pathLst>
          </a:custGeom>
          <a:solidFill>
            <a:srgbClr val="0049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224505" y="1574717"/>
            <a:ext cx="536575" cy="4258310"/>
          </a:xfrm>
          <a:prstGeom prst="rect">
            <a:avLst/>
          </a:prstGeom>
        </p:spPr>
        <p:txBody>
          <a:bodyPr wrap="square" lIns="0" tIns="571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3200" spc="-75" b="1">
                <a:solidFill>
                  <a:srgbClr val="FFFFFF"/>
                </a:solidFill>
                <a:latin typeface="Georgia"/>
                <a:cs typeface="Georgia"/>
              </a:rPr>
              <a:t>Primeros </a:t>
            </a:r>
            <a:r>
              <a:rPr dirty="0" sz="3200" spc="-55" b="1">
                <a:solidFill>
                  <a:srgbClr val="FFFFFF"/>
                </a:solidFill>
                <a:latin typeface="Georgia"/>
                <a:cs typeface="Georgia"/>
              </a:rPr>
              <a:t>Resultados</a:t>
            </a:r>
            <a:endParaRPr sz="3200">
              <a:latin typeface="Georgia"/>
              <a:cs typeface="Georgi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5798" y="252649"/>
            <a:ext cx="10979452" cy="634213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24505" y="1574717"/>
            <a:ext cx="536575" cy="4258310"/>
          </a:xfrm>
          <a:prstGeom prst="rect">
            <a:avLst/>
          </a:prstGeom>
        </p:spPr>
        <p:txBody>
          <a:bodyPr wrap="square" lIns="0" tIns="571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3200" spc="-75" b="1">
                <a:solidFill>
                  <a:srgbClr val="FFFFFF"/>
                </a:solidFill>
                <a:latin typeface="Georgia"/>
                <a:cs typeface="Georgia"/>
              </a:rPr>
              <a:t>Primeros </a:t>
            </a:r>
            <a:r>
              <a:rPr dirty="0" sz="3200" spc="-55" b="1">
                <a:solidFill>
                  <a:srgbClr val="FFFFFF"/>
                </a:solidFill>
                <a:latin typeface="Georgia"/>
                <a:cs typeface="Georgia"/>
              </a:rPr>
              <a:t>Resultados</a:t>
            </a:r>
            <a:endParaRPr sz="3200">
              <a:latin typeface="Georgia"/>
              <a:cs typeface="Georgia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5798" y="254399"/>
            <a:ext cx="10977502" cy="634101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24505" y="1574717"/>
            <a:ext cx="536575" cy="4258310"/>
          </a:xfrm>
          <a:prstGeom prst="rect">
            <a:avLst/>
          </a:prstGeom>
        </p:spPr>
        <p:txBody>
          <a:bodyPr wrap="square" lIns="0" tIns="571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3200" spc="-75" b="1">
                <a:solidFill>
                  <a:srgbClr val="FFFFFF"/>
                </a:solidFill>
                <a:latin typeface="Georgia"/>
                <a:cs typeface="Georgia"/>
              </a:rPr>
              <a:t>Primeros </a:t>
            </a:r>
            <a:r>
              <a:rPr dirty="0" sz="3200" spc="-55" b="1">
                <a:solidFill>
                  <a:srgbClr val="FFFFFF"/>
                </a:solidFill>
                <a:latin typeface="Georgia"/>
                <a:cs typeface="Georgia"/>
              </a:rPr>
              <a:t>Resultados</a:t>
            </a:r>
            <a:endParaRPr sz="3200">
              <a:latin typeface="Georgia"/>
              <a:cs typeface="Georgia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2923" y="733773"/>
            <a:ext cx="10982827" cy="541146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1685289"/>
          </a:xfrm>
          <a:custGeom>
            <a:avLst/>
            <a:gdLst/>
            <a:ahLst/>
            <a:cxnLst/>
            <a:rect l="l" t="t" r="r" b="b"/>
            <a:pathLst>
              <a:path w="12192000" h="1685289">
                <a:moveTo>
                  <a:pt x="12191975" y="1685096"/>
                </a:moveTo>
                <a:lnTo>
                  <a:pt x="0" y="1685096"/>
                </a:lnTo>
                <a:lnTo>
                  <a:pt x="0" y="0"/>
                </a:lnTo>
                <a:lnTo>
                  <a:pt x="12191975" y="0"/>
                </a:lnTo>
                <a:lnTo>
                  <a:pt x="12191975" y="1685096"/>
                </a:lnTo>
                <a:close/>
              </a:path>
            </a:pathLst>
          </a:custGeom>
          <a:solidFill>
            <a:srgbClr val="0049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96265">
              <a:lnSpc>
                <a:spcPct val="100000"/>
              </a:lnSpc>
              <a:spcBef>
                <a:spcPts val="100"/>
              </a:spcBef>
            </a:pPr>
            <a:r>
              <a:rPr dirty="0" spc="-75"/>
              <a:t>Primeros </a:t>
            </a:r>
            <a:r>
              <a:rPr dirty="0" spc="-45"/>
              <a:t>resultados</a:t>
            </a: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678611" y="2657469"/>
          <a:ext cx="10911205" cy="3136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3945"/>
                <a:gridCol w="2843530"/>
                <a:gridCol w="2605404"/>
                <a:gridCol w="3013075"/>
              </a:tblGrid>
              <a:tr h="1401445">
                <a:tc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dirty="0" sz="2000" spc="-10">
                          <a:latin typeface="Lato"/>
                          <a:cs typeface="Lato"/>
                        </a:rPr>
                        <a:t>DEPARTAMENTO</a:t>
                      </a:r>
                      <a:endParaRPr sz="2000">
                        <a:latin typeface="Lato"/>
                        <a:cs typeface="Lato"/>
                      </a:endParaRPr>
                    </a:p>
                  </a:txBody>
                  <a:tcPr marL="0" marR="0" marB="0" marT="75565">
                    <a:lnL w="19050">
                      <a:solidFill>
                        <a:srgbClr val="666666"/>
                      </a:solidFill>
                      <a:prstDash val="solid"/>
                    </a:lnL>
                    <a:lnR w="19050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B6B6B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4620" marR="125095" indent="-63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dirty="0" sz="2000" spc="-10">
                          <a:latin typeface="Lato"/>
                          <a:cs typeface="Lato"/>
                        </a:rPr>
                        <a:t>CANTIDAD</a:t>
                      </a:r>
                      <a:r>
                        <a:rPr dirty="0" sz="2000" spc="-120">
                          <a:latin typeface="Lato"/>
                          <a:cs typeface="Lato"/>
                        </a:rPr>
                        <a:t> </a:t>
                      </a:r>
                      <a:r>
                        <a:rPr dirty="0" sz="2000" spc="-25">
                          <a:latin typeface="Lato"/>
                          <a:cs typeface="Lato"/>
                        </a:rPr>
                        <a:t>DE </a:t>
                      </a:r>
                      <a:r>
                        <a:rPr dirty="0" sz="2000" spc="-20">
                          <a:latin typeface="Lato"/>
                          <a:cs typeface="Lato"/>
                        </a:rPr>
                        <a:t>PLANOS</a:t>
                      </a:r>
                      <a:r>
                        <a:rPr dirty="0" sz="2000" spc="-105">
                          <a:latin typeface="Lato"/>
                          <a:cs typeface="Lato"/>
                        </a:rPr>
                        <a:t> </a:t>
                      </a:r>
                      <a:r>
                        <a:rPr dirty="0" sz="2000" spc="-20">
                          <a:latin typeface="Lato"/>
                          <a:cs typeface="Lato"/>
                        </a:rPr>
                        <a:t>QUE</a:t>
                      </a:r>
                      <a:r>
                        <a:rPr dirty="0" sz="2000" spc="-100">
                          <a:latin typeface="Lato"/>
                          <a:cs typeface="Lato"/>
                        </a:rPr>
                        <a:t> </a:t>
                      </a:r>
                      <a:r>
                        <a:rPr dirty="0" sz="2000" spc="-10">
                          <a:latin typeface="Lato"/>
                          <a:cs typeface="Lato"/>
                        </a:rPr>
                        <a:t>CREAN </a:t>
                      </a:r>
                      <a:r>
                        <a:rPr dirty="0" sz="2000" spc="-25">
                          <a:latin typeface="Lato"/>
                          <a:cs typeface="Lato"/>
                        </a:rPr>
                        <a:t>PARCELAS</a:t>
                      </a:r>
                      <a:r>
                        <a:rPr dirty="0" sz="2000" spc="-100">
                          <a:latin typeface="Lato"/>
                          <a:cs typeface="Lato"/>
                        </a:rPr>
                        <a:t> </a:t>
                      </a:r>
                      <a:r>
                        <a:rPr dirty="0" sz="2000" spc="-20">
                          <a:latin typeface="Lato"/>
                          <a:cs typeface="Lato"/>
                        </a:rPr>
                        <a:t>DE</a:t>
                      </a:r>
                      <a:r>
                        <a:rPr dirty="0" sz="2000" spc="-95">
                          <a:latin typeface="Lato"/>
                          <a:cs typeface="Lato"/>
                        </a:rPr>
                        <a:t> </a:t>
                      </a:r>
                      <a:r>
                        <a:rPr dirty="0" sz="2000" spc="-10">
                          <a:latin typeface="Lato"/>
                          <a:cs typeface="Lato"/>
                        </a:rPr>
                        <a:t>MENOS </a:t>
                      </a:r>
                      <a:r>
                        <a:rPr dirty="0" sz="2000" spc="-20">
                          <a:latin typeface="Lato"/>
                          <a:cs typeface="Lato"/>
                        </a:rPr>
                        <a:t>DE</a:t>
                      </a:r>
                      <a:r>
                        <a:rPr dirty="0" sz="2000" spc="-120">
                          <a:latin typeface="Lato"/>
                          <a:cs typeface="Lato"/>
                        </a:rPr>
                        <a:t> </a:t>
                      </a:r>
                      <a:r>
                        <a:rPr dirty="0" sz="2000" spc="-20">
                          <a:latin typeface="Lato"/>
                          <a:cs typeface="Lato"/>
                        </a:rPr>
                        <a:t>5</a:t>
                      </a:r>
                      <a:r>
                        <a:rPr dirty="0" sz="2000" spc="-120">
                          <a:latin typeface="Lato"/>
                          <a:cs typeface="Lato"/>
                        </a:rPr>
                        <a:t> </a:t>
                      </a:r>
                      <a:r>
                        <a:rPr dirty="0" sz="2000" spc="-20">
                          <a:latin typeface="Lato"/>
                          <a:cs typeface="Lato"/>
                        </a:rPr>
                        <a:t>HÁS.</a:t>
                      </a:r>
                      <a:endParaRPr sz="2000">
                        <a:latin typeface="Lato"/>
                        <a:cs typeface="Lato"/>
                      </a:endParaRPr>
                    </a:p>
                  </a:txBody>
                  <a:tcPr marL="0" marR="0" marB="0" marT="75565">
                    <a:lnL w="19050">
                      <a:solidFill>
                        <a:srgbClr val="666666"/>
                      </a:solidFill>
                      <a:prstDash val="solid"/>
                    </a:lnL>
                    <a:lnR w="19050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B6B6B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7630" marR="78740" indent="-63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dirty="0" sz="2000" spc="-10">
                          <a:latin typeface="Lato"/>
                          <a:cs typeface="Lato"/>
                        </a:rPr>
                        <a:t>CANTIDAD</a:t>
                      </a:r>
                      <a:r>
                        <a:rPr dirty="0" sz="2000" spc="-120">
                          <a:latin typeface="Lato"/>
                          <a:cs typeface="Lato"/>
                        </a:rPr>
                        <a:t> </a:t>
                      </a:r>
                      <a:r>
                        <a:rPr dirty="0" sz="2000" spc="-25">
                          <a:latin typeface="Lato"/>
                          <a:cs typeface="Lato"/>
                        </a:rPr>
                        <a:t>DE </a:t>
                      </a:r>
                      <a:r>
                        <a:rPr dirty="0" sz="2000" spc="-40">
                          <a:latin typeface="Lato"/>
                          <a:cs typeface="Lato"/>
                        </a:rPr>
                        <a:t>NUEVAS</a:t>
                      </a:r>
                      <a:r>
                        <a:rPr dirty="0" sz="2000" spc="-100">
                          <a:latin typeface="Lato"/>
                          <a:cs typeface="Lato"/>
                        </a:rPr>
                        <a:t> </a:t>
                      </a:r>
                      <a:r>
                        <a:rPr dirty="0" sz="2000" spc="-10">
                          <a:latin typeface="Lato"/>
                          <a:cs typeface="Lato"/>
                        </a:rPr>
                        <a:t>PARCELAS </a:t>
                      </a:r>
                      <a:r>
                        <a:rPr dirty="0" sz="2000" spc="-20">
                          <a:latin typeface="Lato"/>
                          <a:cs typeface="Lato"/>
                        </a:rPr>
                        <a:t>DE</a:t>
                      </a:r>
                      <a:r>
                        <a:rPr dirty="0" sz="2000" spc="-114">
                          <a:latin typeface="Lato"/>
                          <a:cs typeface="Lato"/>
                        </a:rPr>
                        <a:t> </a:t>
                      </a:r>
                      <a:r>
                        <a:rPr dirty="0" sz="2000" spc="-20">
                          <a:latin typeface="Lato"/>
                          <a:cs typeface="Lato"/>
                        </a:rPr>
                        <a:t>MENOS</a:t>
                      </a:r>
                      <a:r>
                        <a:rPr dirty="0" sz="2000" spc="-114">
                          <a:latin typeface="Lato"/>
                          <a:cs typeface="Lato"/>
                        </a:rPr>
                        <a:t> </a:t>
                      </a:r>
                      <a:r>
                        <a:rPr dirty="0" sz="2000" spc="-20">
                          <a:latin typeface="Lato"/>
                          <a:cs typeface="Lato"/>
                        </a:rPr>
                        <a:t>DE</a:t>
                      </a:r>
                      <a:r>
                        <a:rPr dirty="0" sz="2000" spc="-114">
                          <a:latin typeface="Lato"/>
                          <a:cs typeface="Lato"/>
                        </a:rPr>
                        <a:t> </a:t>
                      </a:r>
                      <a:r>
                        <a:rPr dirty="0" sz="2000" spc="-20">
                          <a:latin typeface="Lato"/>
                          <a:cs typeface="Lato"/>
                        </a:rPr>
                        <a:t>5</a:t>
                      </a:r>
                      <a:r>
                        <a:rPr dirty="0" sz="2000" spc="-114">
                          <a:latin typeface="Lato"/>
                          <a:cs typeface="Lato"/>
                        </a:rPr>
                        <a:t> </a:t>
                      </a:r>
                      <a:r>
                        <a:rPr dirty="0" sz="2000" spc="-25">
                          <a:latin typeface="Lato"/>
                          <a:cs typeface="Lato"/>
                        </a:rPr>
                        <a:t>HÁS</a:t>
                      </a:r>
                      <a:endParaRPr sz="2000">
                        <a:latin typeface="Lato"/>
                        <a:cs typeface="Lato"/>
                      </a:endParaRPr>
                    </a:p>
                  </a:txBody>
                  <a:tcPr marL="0" marR="0" marB="0" marT="75565">
                    <a:lnL w="19050">
                      <a:solidFill>
                        <a:srgbClr val="666666"/>
                      </a:solidFill>
                      <a:prstDash val="solid"/>
                    </a:lnL>
                    <a:lnR w="19050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B6B6B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6525" marR="12700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dirty="0" sz="2000" spc="-10">
                          <a:latin typeface="Lato"/>
                          <a:cs typeface="Lato"/>
                        </a:rPr>
                        <a:t>CANTIDAD</a:t>
                      </a:r>
                      <a:r>
                        <a:rPr dirty="0" sz="2000" spc="-120">
                          <a:latin typeface="Lato"/>
                          <a:cs typeface="Lato"/>
                        </a:rPr>
                        <a:t> </a:t>
                      </a:r>
                      <a:r>
                        <a:rPr dirty="0" sz="2000" spc="-20">
                          <a:latin typeface="Lato"/>
                          <a:cs typeface="Lato"/>
                        </a:rPr>
                        <a:t>DE</a:t>
                      </a:r>
                      <a:r>
                        <a:rPr dirty="0" sz="2000" spc="-120">
                          <a:latin typeface="Lato"/>
                          <a:cs typeface="Lato"/>
                        </a:rPr>
                        <a:t> </a:t>
                      </a:r>
                      <a:r>
                        <a:rPr dirty="0" sz="2000" spc="-20">
                          <a:latin typeface="Lato"/>
                          <a:cs typeface="Lato"/>
                        </a:rPr>
                        <a:t>NUEVAS </a:t>
                      </a:r>
                      <a:r>
                        <a:rPr dirty="0" sz="2000" spc="-25">
                          <a:latin typeface="Lato"/>
                          <a:cs typeface="Lato"/>
                        </a:rPr>
                        <a:t>PARCELAS</a:t>
                      </a:r>
                      <a:r>
                        <a:rPr dirty="0" sz="2000" spc="-100">
                          <a:latin typeface="Lato"/>
                          <a:cs typeface="Lato"/>
                        </a:rPr>
                        <a:t> </a:t>
                      </a:r>
                      <a:r>
                        <a:rPr dirty="0" sz="2000" spc="-20">
                          <a:latin typeface="Lato"/>
                          <a:cs typeface="Lato"/>
                        </a:rPr>
                        <a:t>DE</a:t>
                      </a:r>
                      <a:r>
                        <a:rPr dirty="0" sz="2000" spc="-95">
                          <a:latin typeface="Lato"/>
                          <a:cs typeface="Lato"/>
                        </a:rPr>
                        <a:t> </a:t>
                      </a:r>
                      <a:r>
                        <a:rPr dirty="0" sz="2000" spc="-10">
                          <a:latin typeface="Lato"/>
                          <a:cs typeface="Lato"/>
                        </a:rPr>
                        <a:t>MENOS </a:t>
                      </a:r>
                      <a:r>
                        <a:rPr dirty="0" sz="2000" spc="-20">
                          <a:latin typeface="Lato"/>
                          <a:cs typeface="Lato"/>
                        </a:rPr>
                        <a:t>DE</a:t>
                      </a:r>
                      <a:r>
                        <a:rPr dirty="0" sz="2000" spc="-110">
                          <a:latin typeface="Lato"/>
                          <a:cs typeface="Lato"/>
                        </a:rPr>
                        <a:t> </a:t>
                      </a:r>
                      <a:r>
                        <a:rPr dirty="0" sz="2000" spc="-20">
                          <a:latin typeface="Lato"/>
                          <a:cs typeface="Lato"/>
                        </a:rPr>
                        <a:t>5</a:t>
                      </a:r>
                      <a:r>
                        <a:rPr dirty="0" sz="2000" spc="-110">
                          <a:latin typeface="Lato"/>
                          <a:cs typeface="Lato"/>
                        </a:rPr>
                        <a:t> </a:t>
                      </a:r>
                      <a:r>
                        <a:rPr dirty="0" sz="2000" spc="-20">
                          <a:latin typeface="Lato"/>
                          <a:cs typeface="Lato"/>
                        </a:rPr>
                        <a:t>HÁS</a:t>
                      </a:r>
                      <a:r>
                        <a:rPr dirty="0" sz="2000" spc="-110">
                          <a:latin typeface="Lato"/>
                          <a:cs typeface="Lato"/>
                        </a:rPr>
                        <a:t> </a:t>
                      </a:r>
                      <a:r>
                        <a:rPr dirty="0" sz="2000">
                          <a:latin typeface="Lato"/>
                          <a:cs typeface="Lato"/>
                        </a:rPr>
                        <a:t>POR</a:t>
                      </a:r>
                      <a:r>
                        <a:rPr dirty="0" sz="2000" spc="-110">
                          <a:latin typeface="Lato"/>
                          <a:cs typeface="Lato"/>
                        </a:rPr>
                        <a:t> </a:t>
                      </a:r>
                      <a:r>
                        <a:rPr dirty="0" sz="2000" spc="-25">
                          <a:latin typeface="Lato"/>
                          <a:cs typeface="Lato"/>
                        </a:rPr>
                        <a:t>MES</a:t>
                      </a:r>
                      <a:endParaRPr sz="2000">
                        <a:latin typeface="Lato"/>
                        <a:cs typeface="Lato"/>
                      </a:endParaRPr>
                    </a:p>
                  </a:txBody>
                  <a:tcPr marL="0" marR="0" marB="0" marT="75565">
                    <a:lnL w="19050">
                      <a:solidFill>
                        <a:srgbClr val="666666"/>
                      </a:solidFill>
                      <a:prstDash val="solid"/>
                    </a:lnL>
                    <a:lnR w="19050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B6B6B6"/>
                    </a:solidFill>
                  </a:tcPr>
                </a:tc>
              </a:tr>
              <a:tr h="57848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2600" spc="-10">
                          <a:latin typeface="Lato"/>
                          <a:cs typeface="Lato"/>
                        </a:rPr>
                        <a:t>Colonia</a:t>
                      </a:r>
                      <a:endParaRPr sz="2600">
                        <a:latin typeface="Lato"/>
                        <a:cs typeface="Lato"/>
                      </a:endParaRPr>
                    </a:p>
                  </a:txBody>
                  <a:tcPr marL="0" marR="0" marB="0" marT="72390">
                    <a:lnL w="19050">
                      <a:solidFill>
                        <a:srgbClr val="666666"/>
                      </a:solidFill>
                      <a:prstDash val="solid"/>
                    </a:lnL>
                    <a:lnR w="19050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2600" spc="-50">
                          <a:latin typeface="Lato"/>
                          <a:cs typeface="Lato"/>
                        </a:rPr>
                        <a:t>3</a:t>
                      </a:r>
                      <a:endParaRPr sz="2600">
                        <a:latin typeface="Lato"/>
                        <a:cs typeface="Lato"/>
                      </a:endParaRPr>
                    </a:p>
                  </a:txBody>
                  <a:tcPr marL="0" marR="0" marB="0" marT="72390">
                    <a:lnL w="19050">
                      <a:solidFill>
                        <a:srgbClr val="666666"/>
                      </a:solidFill>
                      <a:prstDash val="solid"/>
                    </a:lnL>
                    <a:lnR w="19050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2600" spc="-50">
                          <a:latin typeface="Lato"/>
                          <a:cs typeface="Lato"/>
                        </a:rPr>
                        <a:t>9</a:t>
                      </a:r>
                      <a:endParaRPr sz="2600">
                        <a:latin typeface="Lato"/>
                        <a:cs typeface="Lato"/>
                      </a:endParaRPr>
                    </a:p>
                  </a:txBody>
                  <a:tcPr marL="0" marR="0" marB="0" marT="72390">
                    <a:lnL w="19050">
                      <a:solidFill>
                        <a:srgbClr val="666666"/>
                      </a:solidFill>
                      <a:prstDash val="solid"/>
                    </a:lnL>
                    <a:lnR w="19050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2600" spc="-25">
                          <a:latin typeface="Lato"/>
                          <a:cs typeface="Lato"/>
                        </a:rPr>
                        <a:t>3,0</a:t>
                      </a:r>
                      <a:endParaRPr sz="2600">
                        <a:latin typeface="Lato"/>
                        <a:cs typeface="Lato"/>
                      </a:endParaRPr>
                    </a:p>
                  </a:txBody>
                  <a:tcPr marL="0" marR="0" marB="0" marT="72390">
                    <a:lnL w="19050">
                      <a:solidFill>
                        <a:srgbClr val="666666"/>
                      </a:solidFill>
                      <a:prstDash val="solid"/>
                    </a:lnL>
                    <a:lnR w="19050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</a:tcPr>
                </a:tc>
              </a:tr>
              <a:tr h="57848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2600" spc="-10">
                          <a:latin typeface="Lato"/>
                          <a:cs typeface="Lato"/>
                        </a:rPr>
                        <a:t>Maldonado</a:t>
                      </a:r>
                      <a:endParaRPr sz="2600">
                        <a:latin typeface="Lato"/>
                        <a:cs typeface="Lato"/>
                      </a:endParaRPr>
                    </a:p>
                  </a:txBody>
                  <a:tcPr marL="0" marR="0" marB="0" marT="72390">
                    <a:lnL w="19050">
                      <a:solidFill>
                        <a:srgbClr val="666666"/>
                      </a:solidFill>
                      <a:prstDash val="solid"/>
                    </a:lnL>
                    <a:lnR w="19050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2600" spc="-50">
                          <a:latin typeface="Lato"/>
                          <a:cs typeface="Lato"/>
                        </a:rPr>
                        <a:t>8</a:t>
                      </a:r>
                      <a:endParaRPr sz="2600">
                        <a:latin typeface="Lato"/>
                        <a:cs typeface="Lato"/>
                      </a:endParaRPr>
                    </a:p>
                  </a:txBody>
                  <a:tcPr marL="0" marR="0" marB="0" marT="72390">
                    <a:lnL w="19050">
                      <a:solidFill>
                        <a:srgbClr val="666666"/>
                      </a:solidFill>
                      <a:prstDash val="solid"/>
                    </a:lnL>
                    <a:lnR w="19050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2600" spc="-25">
                          <a:latin typeface="Lato"/>
                          <a:cs typeface="Lato"/>
                        </a:rPr>
                        <a:t>151</a:t>
                      </a:r>
                      <a:endParaRPr sz="2600">
                        <a:latin typeface="Lato"/>
                        <a:cs typeface="Lato"/>
                      </a:endParaRPr>
                    </a:p>
                  </a:txBody>
                  <a:tcPr marL="0" marR="0" marB="0" marT="72390">
                    <a:lnL w="19050">
                      <a:solidFill>
                        <a:srgbClr val="666666"/>
                      </a:solidFill>
                      <a:prstDash val="solid"/>
                    </a:lnL>
                    <a:lnR w="19050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2600" spc="-20">
                          <a:latin typeface="Lato"/>
                          <a:cs typeface="Lato"/>
                        </a:rPr>
                        <a:t>19,9</a:t>
                      </a:r>
                      <a:endParaRPr sz="2600">
                        <a:latin typeface="Lato"/>
                        <a:cs typeface="Lato"/>
                      </a:endParaRPr>
                    </a:p>
                  </a:txBody>
                  <a:tcPr marL="0" marR="0" marB="0" marT="72390">
                    <a:lnL w="19050">
                      <a:solidFill>
                        <a:srgbClr val="666666"/>
                      </a:solidFill>
                      <a:prstDash val="solid"/>
                    </a:lnL>
                    <a:lnR w="19050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</a:tcPr>
                </a:tc>
              </a:tr>
              <a:tr h="57848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2600" spc="-20">
                          <a:latin typeface="Lato"/>
                          <a:cs typeface="Lato"/>
                        </a:rPr>
                        <a:t>San</a:t>
                      </a:r>
                      <a:r>
                        <a:rPr dirty="0" sz="2600" spc="-150">
                          <a:latin typeface="Lato"/>
                          <a:cs typeface="Lato"/>
                        </a:rPr>
                        <a:t> </a:t>
                      </a:r>
                      <a:r>
                        <a:rPr dirty="0" sz="2600" spc="-20">
                          <a:latin typeface="Lato"/>
                          <a:cs typeface="Lato"/>
                        </a:rPr>
                        <a:t>José</a:t>
                      </a:r>
                      <a:endParaRPr sz="2600">
                        <a:latin typeface="Lato"/>
                        <a:cs typeface="Lato"/>
                      </a:endParaRPr>
                    </a:p>
                  </a:txBody>
                  <a:tcPr marL="0" marR="0" marB="0" marT="72390">
                    <a:lnL w="19050">
                      <a:solidFill>
                        <a:srgbClr val="666666"/>
                      </a:solidFill>
                      <a:prstDash val="solid"/>
                    </a:lnL>
                    <a:lnR w="19050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2600" spc="-25">
                          <a:latin typeface="Lato"/>
                          <a:cs typeface="Lato"/>
                        </a:rPr>
                        <a:t>78</a:t>
                      </a:r>
                      <a:endParaRPr sz="2600">
                        <a:latin typeface="Lato"/>
                        <a:cs typeface="Lato"/>
                      </a:endParaRPr>
                    </a:p>
                  </a:txBody>
                  <a:tcPr marL="0" marR="0" marB="0" marT="72390">
                    <a:lnL w="19050">
                      <a:solidFill>
                        <a:srgbClr val="666666"/>
                      </a:solidFill>
                      <a:prstDash val="solid"/>
                    </a:lnL>
                    <a:lnR w="19050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2600" spc="-25">
                          <a:latin typeface="Lato"/>
                          <a:cs typeface="Lato"/>
                        </a:rPr>
                        <a:t>196</a:t>
                      </a:r>
                      <a:endParaRPr sz="2600">
                        <a:latin typeface="Lato"/>
                        <a:cs typeface="Lato"/>
                      </a:endParaRPr>
                    </a:p>
                  </a:txBody>
                  <a:tcPr marL="0" marR="0" marB="0" marT="72390">
                    <a:lnL w="19050">
                      <a:solidFill>
                        <a:srgbClr val="666666"/>
                      </a:solidFill>
                      <a:prstDash val="solid"/>
                    </a:lnL>
                    <a:lnR w="19050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2600" spc="-25">
                          <a:latin typeface="Lato"/>
                          <a:cs typeface="Lato"/>
                        </a:rPr>
                        <a:t>4,5</a:t>
                      </a:r>
                      <a:endParaRPr sz="2600">
                        <a:latin typeface="Lato"/>
                        <a:cs typeface="Lato"/>
                      </a:endParaRPr>
                    </a:p>
                  </a:txBody>
                  <a:tcPr marL="0" marR="0" marB="0" marT="72390">
                    <a:lnL w="19050">
                      <a:solidFill>
                        <a:srgbClr val="666666"/>
                      </a:solidFill>
                      <a:prstDash val="solid"/>
                    </a:lnL>
                    <a:lnR w="19050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8323" y="256824"/>
            <a:ext cx="10976902" cy="6340662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24505" y="1962114"/>
            <a:ext cx="536575" cy="3483610"/>
          </a:xfrm>
          <a:prstGeom prst="rect">
            <a:avLst/>
          </a:prstGeom>
        </p:spPr>
        <p:txBody>
          <a:bodyPr wrap="square" lIns="0" tIns="571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3200" spc="-80" b="1">
                <a:solidFill>
                  <a:srgbClr val="FFFFFF"/>
                </a:solidFill>
                <a:latin typeface="Georgia"/>
                <a:cs typeface="Georgia"/>
              </a:rPr>
              <a:t>Otros</a:t>
            </a:r>
            <a:r>
              <a:rPr dirty="0" sz="3200" spc="-120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3200" spc="-60" b="1">
                <a:solidFill>
                  <a:srgbClr val="FFFFFF"/>
                </a:solidFill>
                <a:latin typeface="Georgia"/>
                <a:cs typeface="Georgia"/>
              </a:rPr>
              <a:t>Resultados</a:t>
            </a:r>
            <a:endParaRPr sz="3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149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7836"/>
                </a:moveTo>
                <a:lnTo>
                  <a:pt x="12191975" y="6857836"/>
                </a:lnTo>
                <a:lnTo>
                  <a:pt x="12191975" y="0"/>
                </a:lnTo>
                <a:lnTo>
                  <a:pt x="0" y="0"/>
                </a:lnTo>
                <a:lnTo>
                  <a:pt x="0" y="6857836"/>
                </a:lnTo>
                <a:close/>
              </a:path>
            </a:pathLst>
          </a:custGeom>
          <a:solidFill>
            <a:srgbClr val="0049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224505" y="1962114"/>
            <a:ext cx="536575" cy="3483610"/>
          </a:xfrm>
          <a:prstGeom prst="rect">
            <a:avLst/>
          </a:prstGeom>
        </p:spPr>
        <p:txBody>
          <a:bodyPr wrap="square" lIns="0" tIns="571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3200" spc="-80" b="1">
                <a:solidFill>
                  <a:srgbClr val="FFFFFF"/>
                </a:solidFill>
                <a:latin typeface="Georgia"/>
                <a:cs typeface="Georgia"/>
              </a:rPr>
              <a:t>Otros</a:t>
            </a:r>
            <a:r>
              <a:rPr dirty="0" sz="3200" spc="-120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3200" spc="-60" b="1">
                <a:solidFill>
                  <a:srgbClr val="FFFFFF"/>
                </a:solidFill>
                <a:latin typeface="Georgia"/>
                <a:cs typeface="Georgia"/>
              </a:rPr>
              <a:t>Resultados</a:t>
            </a:r>
            <a:endParaRPr sz="3200">
              <a:latin typeface="Georgia"/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588788" y="2264563"/>
            <a:ext cx="1202055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35"/>
              <a:t>Subtítulo</a:t>
            </a:r>
            <a:endParaRPr sz="2000"/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3898" y="210599"/>
            <a:ext cx="10934677" cy="643498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19049"/>
            <a:ext cx="4438650" cy="6839584"/>
          </a:xfrm>
          <a:custGeom>
            <a:avLst/>
            <a:gdLst/>
            <a:ahLst/>
            <a:cxnLst/>
            <a:rect l="l" t="t" r="r" b="b"/>
            <a:pathLst>
              <a:path w="4438650" h="6839584">
                <a:moveTo>
                  <a:pt x="4438491" y="6839086"/>
                </a:moveTo>
                <a:lnTo>
                  <a:pt x="0" y="6839086"/>
                </a:lnTo>
                <a:lnTo>
                  <a:pt x="0" y="0"/>
                </a:lnTo>
                <a:lnTo>
                  <a:pt x="4438491" y="0"/>
                </a:lnTo>
                <a:lnTo>
                  <a:pt x="4438491" y="6839086"/>
                </a:lnTo>
                <a:close/>
              </a:path>
            </a:pathLst>
          </a:custGeom>
          <a:solidFill>
            <a:srgbClr val="F9AF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1033312" y="2990374"/>
            <a:ext cx="242316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35" b="1">
                <a:solidFill>
                  <a:srgbClr val="FFFFFF"/>
                </a:solidFill>
                <a:latin typeface="Georgia"/>
                <a:cs typeface="Georgia"/>
              </a:rPr>
              <a:t>Reﬂexiones</a:t>
            </a:r>
            <a:endParaRPr sz="3200">
              <a:latin typeface="Georgia"/>
              <a:cs typeface="Georgi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946107" y="1149229"/>
            <a:ext cx="6370955" cy="1035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09575" marR="5080" indent="-397510">
              <a:lnSpc>
                <a:spcPct val="150600"/>
              </a:lnSpc>
              <a:spcBef>
                <a:spcPts val="100"/>
              </a:spcBef>
              <a:buFont typeface="Arial"/>
              <a:buChar char="●"/>
              <a:tabLst>
                <a:tab pos="409575" algn="l"/>
              </a:tabLst>
            </a:pPr>
            <a:r>
              <a:rPr dirty="0" sz="2200">
                <a:solidFill>
                  <a:srgbClr val="666666"/>
                </a:solidFill>
                <a:latin typeface="Lato"/>
                <a:cs typeface="Lato"/>
              </a:rPr>
              <a:t>Reporte</a:t>
            </a:r>
            <a:r>
              <a:rPr dirty="0" sz="2200" spc="-100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 spc="-20">
                <a:solidFill>
                  <a:srgbClr val="666666"/>
                </a:solidFill>
                <a:latin typeface="Lato"/>
                <a:cs typeface="Lato"/>
              </a:rPr>
              <a:t>de</a:t>
            </a:r>
            <a:r>
              <a:rPr dirty="0" sz="2200" spc="-100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666666"/>
                </a:solidFill>
                <a:latin typeface="Lato"/>
                <a:cs typeface="Lato"/>
              </a:rPr>
              <a:t>inconsistencias</a:t>
            </a:r>
            <a:r>
              <a:rPr dirty="0" sz="2200" spc="-100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 spc="-20">
                <a:solidFill>
                  <a:srgbClr val="666666"/>
                </a:solidFill>
                <a:latin typeface="Lato"/>
                <a:cs typeface="Lato"/>
              </a:rPr>
              <a:t>en</a:t>
            </a:r>
            <a:r>
              <a:rPr dirty="0" sz="2200" spc="-100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666666"/>
                </a:solidFill>
                <a:latin typeface="Lato"/>
                <a:cs typeface="Lato"/>
              </a:rPr>
              <a:t>la</a:t>
            </a:r>
            <a:r>
              <a:rPr dirty="0" sz="2200" spc="-95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666666"/>
                </a:solidFill>
                <a:latin typeface="Lato"/>
                <a:cs typeface="Lato"/>
              </a:rPr>
              <a:t>geometría</a:t>
            </a:r>
            <a:r>
              <a:rPr dirty="0" sz="2200" spc="-100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 spc="-20">
                <a:solidFill>
                  <a:srgbClr val="666666"/>
                </a:solidFill>
                <a:latin typeface="Lato"/>
                <a:cs typeface="Lato"/>
              </a:rPr>
              <a:t>de</a:t>
            </a:r>
            <a:r>
              <a:rPr dirty="0" sz="2200" spc="-100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 spc="-25">
                <a:solidFill>
                  <a:srgbClr val="666666"/>
                </a:solidFill>
                <a:latin typeface="Lato"/>
                <a:cs typeface="Lato"/>
              </a:rPr>
              <a:t>los </a:t>
            </a:r>
            <a:r>
              <a:rPr dirty="0" sz="2200" spc="-10">
                <a:solidFill>
                  <a:srgbClr val="666666"/>
                </a:solidFill>
                <a:latin typeface="Lato"/>
                <a:cs typeface="Lato"/>
              </a:rPr>
              <a:t>datos</a:t>
            </a:r>
            <a:endParaRPr sz="2200">
              <a:latin typeface="Lato"/>
              <a:cs typeface="Lato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946107" y="2833247"/>
            <a:ext cx="560832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09575" indent="-396875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409575" algn="l"/>
              </a:tabLst>
            </a:pPr>
            <a:r>
              <a:rPr dirty="0" sz="2200">
                <a:solidFill>
                  <a:srgbClr val="666666"/>
                </a:solidFill>
                <a:latin typeface="Lato"/>
                <a:cs typeface="Lato"/>
              </a:rPr>
              <a:t>Conocimiento</a:t>
            </a:r>
            <a:r>
              <a:rPr dirty="0" sz="2200" spc="-120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 spc="-20">
                <a:solidFill>
                  <a:srgbClr val="666666"/>
                </a:solidFill>
                <a:latin typeface="Lato"/>
                <a:cs typeface="Lato"/>
              </a:rPr>
              <a:t>de</a:t>
            </a:r>
            <a:r>
              <a:rPr dirty="0" sz="2200" spc="-120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666666"/>
                </a:solidFill>
                <a:latin typeface="Lato"/>
                <a:cs typeface="Lato"/>
              </a:rPr>
              <a:t>la</a:t>
            </a:r>
            <a:r>
              <a:rPr dirty="0" sz="2200" spc="-120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666666"/>
                </a:solidFill>
                <a:latin typeface="Lato"/>
                <a:cs typeface="Lato"/>
              </a:rPr>
              <a:t>información</a:t>
            </a:r>
            <a:r>
              <a:rPr dirty="0" sz="2200" spc="-120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 spc="-10">
                <a:solidFill>
                  <a:srgbClr val="666666"/>
                </a:solidFill>
                <a:latin typeface="Lato"/>
                <a:cs typeface="Lato"/>
              </a:rPr>
              <a:t>disponible</a:t>
            </a:r>
            <a:endParaRPr sz="2200">
              <a:latin typeface="Lato"/>
              <a:cs typeface="Lato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946107" y="3842895"/>
            <a:ext cx="6475095" cy="13703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09575" indent="-396875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409575" algn="l"/>
              </a:tabLst>
            </a:pPr>
            <a:r>
              <a:rPr dirty="0" sz="2200">
                <a:solidFill>
                  <a:srgbClr val="666666"/>
                </a:solidFill>
                <a:latin typeface="Lato"/>
                <a:cs typeface="Lato"/>
              </a:rPr>
              <a:t>Rápida</a:t>
            </a:r>
            <a:r>
              <a:rPr dirty="0" sz="2200" spc="-85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 spc="-20">
                <a:solidFill>
                  <a:srgbClr val="666666"/>
                </a:solidFill>
                <a:latin typeface="Lato"/>
                <a:cs typeface="Lato"/>
              </a:rPr>
              <a:t>detección</a:t>
            </a:r>
            <a:r>
              <a:rPr dirty="0" sz="2200" spc="-85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 spc="-20">
                <a:solidFill>
                  <a:srgbClr val="666666"/>
                </a:solidFill>
                <a:latin typeface="Lato"/>
                <a:cs typeface="Lato"/>
              </a:rPr>
              <a:t>de</a:t>
            </a:r>
            <a:r>
              <a:rPr dirty="0" sz="2200" spc="-85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 spc="-10">
                <a:solidFill>
                  <a:srgbClr val="666666"/>
                </a:solidFill>
                <a:latin typeface="Lato"/>
                <a:cs typeface="Lato"/>
              </a:rPr>
              <a:t>cambios.</a:t>
            </a:r>
            <a:endParaRPr sz="2200">
              <a:latin typeface="Lato"/>
              <a:cs typeface="Lato"/>
            </a:endParaRPr>
          </a:p>
          <a:p>
            <a:pPr>
              <a:lnSpc>
                <a:spcPct val="100000"/>
              </a:lnSpc>
              <a:buClr>
                <a:srgbClr val="666666"/>
              </a:buClr>
              <a:buFont typeface="Arial"/>
              <a:buChar char="●"/>
            </a:pPr>
            <a:endParaRPr sz="2200">
              <a:latin typeface="Lato"/>
              <a:cs typeface="Lato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666666"/>
              </a:buClr>
              <a:buFont typeface="Arial"/>
              <a:buChar char="●"/>
            </a:pPr>
            <a:endParaRPr sz="2200">
              <a:latin typeface="Lato"/>
              <a:cs typeface="Lato"/>
            </a:endParaRPr>
          </a:p>
          <a:p>
            <a:pPr marL="409575" indent="-396875">
              <a:lnSpc>
                <a:spcPct val="100000"/>
              </a:lnSpc>
              <a:buFont typeface="Arial"/>
              <a:buChar char="●"/>
              <a:tabLst>
                <a:tab pos="409575" algn="l"/>
              </a:tabLst>
            </a:pPr>
            <a:r>
              <a:rPr dirty="0" sz="2200">
                <a:solidFill>
                  <a:srgbClr val="666666"/>
                </a:solidFill>
                <a:latin typeface="Lato"/>
                <a:cs typeface="Lato"/>
              </a:rPr>
              <a:t>Cuantificar</a:t>
            </a:r>
            <a:r>
              <a:rPr dirty="0" sz="2200" spc="-105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666666"/>
                </a:solidFill>
                <a:latin typeface="Lato"/>
                <a:cs typeface="Lato"/>
              </a:rPr>
              <a:t>otros</a:t>
            </a:r>
            <a:r>
              <a:rPr dirty="0" sz="2200" spc="-105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 spc="-20">
                <a:solidFill>
                  <a:srgbClr val="666666"/>
                </a:solidFill>
                <a:latin typeface="Lato"/>
                <a:cs typeface="Lato"/>
              </a:rPr>
              <a:t>efectos</a:t>
            </a:r>
            <a:r>
              <a:rPr dirty="0" sz="2200" spc="-105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 spc="-20">
                <a:solidFill>
                  <a:srgbClr val="666666"/>
                </a:solidFill>
                <a:latin typeface="Lato"/>
                <a:cs typeface="Lato"/>
              </a:rPr>
              <a:t>de</a:t>
            </a:r>
            <a:r>
              <a:rPr dirty="0" sz="2200" spc="-105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666666"/>
                </a:solidFill>
                <a:latin typeface="Lato"/>
                <a:cs typeface="Lato"/>
              </a:rPr>
              <a:t>los</a:t>
            </a:r>
            <a:r>
              <a:rPr dirty="0" sz="2200" spc="-105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 spc="-35">
                <a:solidFill>
                  <a:srgbClr val="666666"/>
                </a:solidFill>
                <a:latin typeface="Lato"/>
                <a:cs typeface="Lato"/>
              </a:rPr>
              <a:t>IOT</a:t>
            </a:r>
            <a:r>
              <a:rPr dirty="0" sz="2200" spc="-105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 spc="-20">
                <a:solidFill>
                  <a:srgbClr val="666666"/>
                </a:solidFill>
                <a:latin typeface="Lato"/>
                <a:cs typeface="Lato"/>
              </a:rPr>
              <a:t>en</a:t>
            </a:r>
            <a:r>
              <a:rPr dirty="0" sz="2200" spc="-105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666666"/>
                </a:solidFill>
                <a:latin typeface="Lato"/>
                <a:cs typeface="Lato"/>
              </a:rPr>
              <a:t>suelo</a:t>
            </a:r>
            <a:r>
              <a:rPr dirty="0" sz="2200" spc="-105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 spc="-10">
                <a:solidFill>
                  <a:srgbClr val="666666"/>
                </a:solidFill>
                <a:latin typeface="Lato"/>
                <a:cs typeface="Lato"/>
              </a:rPr>
              <a:t>rural.</a:t>
            </a:r>
            <a:endParaRPr sz="220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975" y="6857986"/>
                </a:moveTo>
                <a:lnTo>
                  <a:pt x="0" y="6857986"/>
                </a:lnTo>
                <a:lnTo>
                  <a:pt x="0" y="0"/>
                </a:lnTo>
                <a:lnTo>
                  <a:pt x="12191975" y="0"/>
                </a:lnTo>
                <a:lnTo>
                  <a:pt x="12191975" y="6857986"/>
                </a:lnTo>
                <a:close/>
              </a:path>
            </a:pathLst>
          </a:custGeom>
          <a:solidFill>
            <a:srgbClr val="0049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605323" y="2611115"/>
            <a:ext cx="9399905" cy="3027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1785" indent="-299085">
              <a:lnSpc>
                <a:spcPct val="100000"/>
              </a:lnSpc>
              <a:spcBef>
                <a:spcPts val="100"/>
              </a:spcBef>
              <a:buAutoNum type="arabicParenR"/>
              <a:tabLst>
                <a:tab pos="311785" algn="l"/>
              </a:tabLst>
            </a:pP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Publicar</a:t>
            </a:r>
            <a:r>
              <a:rPr dirty="0" sz="2200" spc="-10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el</a:t>
            </a:r>
            <a:r>
              <a:rPr dirty="0" sz="2200" spc="-95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primer</a:t>
            </a:r>
            <a:r>
              <a:rPr dirty="0" sz="2200" spc="-95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informe</a:t>
            </a:r>
            <a:r>
              <a:rPr dirty="0" sz="2200" spc="-10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Lato"/>
                <a:cs typeface="Lato"/>
              </a:rPr>
              <a:t>de</a:t>
            </a:r>
            <a:r>
              <a:rPr dirty="0" sz="2200" spc="-95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impacto</a:t>
            </a:r>
            <a:r>
              <a:rPr dirty="0" sz="2200" spc="-95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del</a:t>
            </a:r>
            <a:r>
              <a:rPr dirty="0" sz="2200" spc="-95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 spc="-80">
                <a:solidFill>
                  <a:srgbClr val="FFFFFF"/>
                </a:solidFill>
                <a:latin typeface="Lato"/>
                <a:cs typeface="Lato"/>
              </a:rPr>
              <a:t>OT</a:t>
            </a:r>
            <a:r>
              <a:rPr dirty="0" sz="2200" spc="-10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Lato"/>
                <a:cs typeface="Lato"/>
              </a:rPr>
              <a:t>en</a:t>
            </a:r>
            <a:r>
              <a:rPr dirty="0" sz="2200" spc="-95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las</a:t>
            </a:r>
            <a:r>
              <a:rPr dirty="0" sz="2200" spc="-95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parcelas</a:t>
            </a:r>
            <a:r>
              <a:rPr dirty="0" sz="2200" spc="-95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Lato"/>
                <a:cs typeface="Lato"/>
              </a:rPr>
              <a:t>rurales;</a:t>
            </a:r>
            <a:endParaRPr sz="2200">
              <a:latin typeface="Lato"/>
              <a:cs typeface="Lato"/>
            </a:endParaRPr>
          </a:p>
          <a:p>
            <a:pPr marL="311785" indent="-299085">
              <a:lnSpc>
                <a:spcPct val="100000"/>
              </a:lnSpc>
              <a:spcBef>
                <a:spcPts val="2610"/>
              </a:spcBef>
              <a:buAutoNum type="arabicParenR"/>
              <a:tabLst>
                <a:tab pos="311785" algn="l"/>
              </a:tabLst>
            </a:pP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Pasantía</a:t>
            </a:r>
            <a:r>
              <a:rPr dirty="0" sz="2200" spc="-114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Lato"/>
                <a:cs typeface="Lato"/>
              </a:rPr>
              <a:t>de</a:t>
            </a:r>
            <a:r>
              <a:rPr dirty="0" sz="2200" spc="-114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Lato"/>
                <a:cs typeface="Lato"/>
              </a:rPr>
              <a:t>exploración</a:t>
            </a:r>
            <a:r>
              <a:rPr dirty="0" sz="2200" spc="-11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Lato"/>
                <a:cs typeface="Lato"/>
              </a:rPr>
              <a:t>de</a:t>
            </a:r>
            <a:r>
              <a:rPr dirty="0" sz="2200" spc="-114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los</a:t>
            </a:r>
            <a:r>
              <a:rPr dirty="0" sz="2200" spc="-11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datos</a:t>
            </a:r>
            <a:r>
              <a:rPr dirty="0" sz="2200" spc="-114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Lato"/>
                <a:cs typeface="Lato"/>
              </a:rPr>
              <a:t>de</a:t>
            </a:r>
            <a:r>
              <a:rPr dirty="0" sz="2200" spc="-11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líneas</a:t>
            </a:r>
            <a:r>
              <a:rPr dirty="0" sz="2200" spc="-114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Lato"/>
                <a:cs typeface="Lato"/>
              </a:rPr>
              <a:t>de</a:t>
            </a:r>
            <a:r>
              <a:rPr dirty="0" sz="2200" spc="-114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Lato"/>
                <a:cs typeface="Lato"/>
              </a:rPr>
              <a:t>construcción;</a:t>
            </a:r>
            <a:endParaRPr sz="2200">
              <a:latin typeface="Lato"/>
              <a:cs typeface="Lato"/>
            </a:endParaRPr>
          </a:p>
          <a:p>
            <a:pPr marL="311785" indent="-299085">
              <a:lnSpc>
                <a:spcPct val="100000"/>
              </a:lnSpc>
              <a:spcBef>
                <a:spcPts val="2610"/>
              </a:spcBef>
              <a:buAutoNum type="arabicParenR"/>
              <a:tabLst>
                <a:tab pos="311785" algn="l"/>
              </a:tabLst>
            </a:pPr>
            <a:r>
              <a:rPr dirty="0" sz="2200" spc="-10">
                <a:solidFill>
                  <a:srgbClr val="FFFFFF"/>
                </a:solidFill>
                <a:latin typeface="Lato"/>
                <a:cs typeface="Lato"/>
              </a:rPr>
              <a:t>Proyecto</a:t>
            </a:r>
            <a:r>
              <a:rPr dirty="0" sz="2200" spc="-11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Lato"/>
                <a:cs typeface="Lato"/>
              </a:rPr>
              <a:t>de</a:t>
            </a:r>
            <a:r>
              <a:rPr dirty="0" sz="2200" spc="-11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Lato"/>
                <a:cs typeface="Lato"/>
              </a:rPr>
              <a:t>grado</a:t>
            </a:r>
            <a:r>
              <a:rPr dirty="0" sz="2200" spc="-105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Lato"/>
                <a:cs typeface="Lato"/>
              </a:rPr>
              <a:t>que</a:t>
            </a:r>
            <a:r>
              <a:rPr dirty="0" sz="2200" spc="-11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está</a:t>
            </a:r>
            <a:r>
              <a:rPr dirty="0" sz="2200" spc="-105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Lato"/>
                <a:cs typeface="Lato"/>
              </a:rPr>
              <a:t>explorando</a:t>
            </a:r>
            <a:r>
              <a:rPr dirty="0" sz="2200" spc="-11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la</a:t>
            </a:r>
            <a:r>
              <a:rPr dirty="0" sz="2200" spc="-11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calidad</a:t>
            </a:r>
            <a:r>
              <a:rPr dirty="0" sz="2200" spc="-105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Lato"/>
                <a:cs typeface="Lato"/>
              </a:rPr>
              <a:t>de</a:t>
            </a:r>
            <a:r>
              <a:rPr dirty="0" sz="2200" spc="-11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los</a:t>
            </a:r>
            <a:r>
              <a:rPr dirty="0" sz="2200" spc="-105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planos</a:t>
            </a:r>
            <a:r>
              <a:rPr dirty="0" sz="2200" spc="-11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Lato"/>
                <a:cs typeface="Lato"/>
              </a:rPr>
              <a:t>de</a:t>
            </a:r>
            <a:r>
              <a:rPr dirty="0" sz="2200" spc="-11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Lato"/>
                <a:cs typeface="Lato"/>
              </a:rPr>
              <a:t>mensura;</a:t>
            </a:r>
            <a:endParaRPr sz="2200">
              <a:latin typeface="Lato"/>
              <a:cs typeface="Lato"/>
            </a:endParaRPr>
          </a:p>
          <a:p>
            <a:pPr marL="311785" indent="-299085">
              <a:lnSpc>
                <a:spcPct val="100000"/>
              </a:lnSpc>
              <a:spcBef>
                <a:spcPts val="2610"/>
              </a:spcBef>
              <a:buAutoNum type="arabicParenR"/>
              <a:tabLst>
                <a:tab pos="311785" algn="l"/>
              </a:tabLst>
            </a:pP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Contribuir</a:t>
            </a:r>
            <a:r>
              <a:rPr dirty="0" sz="2200" spc="-95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a</a:t>
            </a:r>
            <a:r>
              <a:rPr dirty="0" sz="2200" spc="-9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la</a:t>
            </a:r>
            <a:r>
              <a:rPr dirty="0" sz="2200" spc="-9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Mejora</a:t>
            </a:r>
            <a:r>
              <a:rPr dirty="0" sz="2200" spc="-95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de</a:t>
            </a:r>
            <a:r>
              <a:rPr dirty="0" sz="2200" spc="38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la</a:t>
            </a:r>
            <a:r>
              <a:rPr dirty="0" sz="2200" spc="375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Calidad</a:t>
            </a:r>
            <a:r>
              <a:rPr dirty="0" sz="2200" spc="-9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Lato"/>
                <a:cs typeface="Lato"/>
              </a:rPr>
              <a:t>de</a:t>
            </a:r>
            <a:r>
              <a:rPr dirty="0" sz="2200" spc="-9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la</a:t>
            </a:r>
            <a:r>
              <a:rPr dirty="0" sz="2200" spc="-95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Información</a:t>
            </a:r>
            <a:r>
              <a:rPr dirty="0" sz="2200" spc="-9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Lato"/>
                <a:cs typeface="Lato"/>
              </a:rPr>
              <a:t>Catastral;</a:t>
            </a:r>
            <a:endParaRPr sz="2200">
              <a:latin typeface="Lato"/>
              <a:cs typeface="Lato"/>
            </a:endParaRPr>
          </a:p>
          <a:p>
            <a:pPr marL="311785" indent="-299085">
              <a:lnSpc>
                <a:spcPct val="100000"/>
              </a:lnSpc>
              <a:spcBef>
                <a:spcPts val="2610"/>
              </a:spcBef>
              <a:buAutoNum type="arabicParenR"/>
              <a:tabLst>
                <a:tab pos="311785" algn="l"/>
              </a:tabLst>
            </a:pP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Comenzar</a:t>
            </a:r>
            <a:r>
              <a:rPr dirty="0" sz="2200" spc="-5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a</a:t>
            </a:r>
            <a:r>
              <a:rPr dirty="0" sz="2200" spc="-45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trabajar</a:t>
            </a:r>
            <a:r>
              <a:rPr dirty="0" sz="2200" spc="-45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Lato"/>
                <a:cs typeface="Lato"/>
              </a:rPr>
              <a:t>en</a:t>
            </a:r>
            <a:r>
              <a:rPr dirty="0" sz="2200" spc="-45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el</a:t>
            </a:r>
            <a:r>
              <a:rPr dirty="0" sz="2200" spc="-5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Catastro</a:t>
            </a:r>
            <a:r>
              <a:rPr dirty="0" sz="2200" spc="-45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Lato"/>
                <a:cs typeface="Lato"/>
              </a:rPr>
              <a:t>Capurro.</a:t>
            </a:r>
            <a:endParaRPr sz="2200">
              <a:latin typeface="Lato"/>
              <a:cs typeface="La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5323" y="1321524"/>
            <a:ext cx="3427729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5"/>
              <a:t>Siguientes</a:t>
            </a:r>
            <a:r>
              <a:rPr dirty="0" spc="-150"/>
              <a:t> </a:t>
            </a:r>
            <a:r>
              <a:rPr dirty="0" spc="-20"/>
              <a:t>pasos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34001" y="4345328"/>
            <a:ext cx="338074" cy="31966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34001" y="5452538"/>
            <a:ext cx="338074" cy="319649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49778" y="4829427"/>
            <a:ext cx="338074" cy="319661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18226" y="4829427"/>
            <a:ext cx="338074" cy="319661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18226" y="5968462"/>
            <a:ext cx="338074" cy="319649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49778" y="5968450"/>
            <a:ext cx="338084" cy="319661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34001" y="6484374"/>
            <a:ext cx="338074" cy="319661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34001" y="2231168"/>
            <a:ext cx="338074" cy="319651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33977" y="3338380"/>
            <a:ext cx="338084" cy="319661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18201" y="2715269"/>
            <a:ext cx="338084" cy="319649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18201" y="3854304"/>
            <a:ext cx="338084" cy="319661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49778" y="3854292"/>
            <a:ext cx="338074" cy="319649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81330" y="5968450"/>
            <a:ext cx="338084" cy="319661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65554" y="6484374"/>
            <a:ext cx="338074" cy="31966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78740" rIns="0" bIns="0" rtlCol="0" vert="horz">
            <a:spAutoFit/>
          </a:bodyPr>
          <a:lstStyle/>
          <a:p>
            <a:pPr marL="2489835" marR="5080" indent="-2477770">
              <a:lnSpc>
                <a:spcPts val="4350"/>
              </a:lnSpc>
              <a:spcBef>
                <a:spcPts val="620"/>
              </a:spcBef>
            </a:pPr>
            <a:r>
              <a:rPr dirty="0" sz="4000" spc="-80"/>
              <a:t>Contar</a:t>
            </a:r>
            <a:r>
              <a:rPr dirty="0" sz="4000" spc="-175"/>
              <a:t> </a:t>
            </a:r>
            <a:r>
              <a:rPr dirty="0" sz="4000"/>
              <a:t>con</a:t>
            </a:r>
            <a:r>
              <a:rPr dirty="0" sz="4000" spc="-195"/>
              <a:t> </a:t>
            </a:r>
            <a:r>
              <a:rPr dirty="0" sz="4000" spc="-20"/>
              <a:t>datos</a:t>
            </a:r>
            <a:r>
              <a:rPr dirty="0" sz="4000" spc="-170"/>
              <a:t> </a:t>
            </a:r>
            <a:r>
              <a:rPr dirty="0" sz="4000" spc="-50"/>
              <a:t>abiertos</a:t>
            </a:r>
            <a:r>
              <a:rPr dirty="0" sz="4000" spc="-175"/>
              <a:t> </a:t>
            </a:r>
            <a:r>
              <a:rPr dirty="0" sz="4000" spc="-65"/>
              <a:t>de</a:t>
            </a:r>
            <a:r>
              <a:rPr dirty="0" sz="4000" spc="-175"/>
              <a:t> </a:t>
            </a:r>
            <a:r>
              <a:rPr dirty="0" sz="4000" spc="-100"/>
              <a:t>calidad</a:t>
            </a:r>
            <a:r>
              <a:rPr dirty="0" sz="4000" spc="-150"/>
              <a:t> </a:t>
            </a:r>
            <a:r>
              <a:rPr dirty="0" sz="4000"/>
              <a:t>es</a:t>
            </a:r>
            <a:r>
              <a:rPr dirty="0" sz="4000" spc="-175"/>
              <a:t> </a:t>
            </a:r>
            <a:r>
              <a:rPr dirty="0" sz="4000" spc="-25"/>
              <a:t>un </a:t>
            </a:r>
            <a:r>
              <a:rPr dirty="0" sz="4000" spc="-40"/>
              <a:t>compromiso</a:t>
            </a:r>
            <a:r>
              <a:rPr dirty="0" sz="4000" spc="-190"/>
              <a:t> </a:t>
            </a:r>
            <a:r>
              <a:rPr dirty="0" sz="4000" spc="-65"/>
              <a:t>de</a:t>
            </a:r>
            <a:r>
              <a:rPr dirty="0" sz="4000" spc="-190"/>
              <a:t> </a:t>
            </a:r>
            <a:r>
              <a:rPr dirty="0" sz="4000" spc="-10"/>
              <a:t>todos.</a:t>
            </a:r>
            <a:endParaRPr sz="4000"/>
          </a:p>
        </p:txBody>
      </p:sp>
      <p:sp>
        <p:nvSpPr>
          <p:cNvPr id="3" name="object 3" descr=""/>
          <p:cNvSpPr txBox="1"/>
          <p:nvPr/>
        </p:nvSpPr>
        <p:spPr>
          <a:xfrm>
            <a:off x="4657023" y="4329862"/>
            <a:ext cx="298894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55" b="1">
                <a:solidFill>
                  <a:srgbClr val="FFFFFF"/>
                </a:solidFill>
                <a:latin typeface="Georgia"/>
                <a:cs typeface="Georgia"/>
              </a:rPr>
              <a:t>Muchas</a:t>
            </a:r>
            <a:r>
              <a:rPr dirty="0" sz="3000" spc="-90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3000" spc="-20" b="1">
                <a:solidFill>
                  <a:srgbClr val="FFFFFF"/>
                </a:solidFill>
                <a:latin typeface="Georgia"/>
                <a:cs typeface="Georgia"/>
              </a:rPr>
              <a:t>gracias</a:t>
            </a:r>
            <a:endParaRPr sz="3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19049"/>
            <a:ext cx="4438650" cy="6839584"/>
          </a:xfrm>
          <a:custGeom>
            <a:avLst/>
            <a:gdLst/>
            <a:ahLst/>
            <a:cxnLst/>
            <a:rect l="l" t="t" r="r" b="b"/>
            <a:pathLst>
              <a:path w="4438650" h="6839584">
                <a:moveTo>
                  <a:pt x="4438491" y="6839086"/>
                </a:moveTo>
                <a:lnTo>
                  <a:pt x="0" y="6839086"/>
                </a:lnTo>
                <a:lnTo>
                  <a:pt x="0" y="0"/>
                </a:lnTo>
                <a:lnTo>
                  <a:pt x="4438491" y="0"/>
                </a:lnTo>
                <a:lnTo>
                  <a:pt x="4438491" y="6839086"/>
                </a:lnTo>
                <a:close/>
              </a:path>
            </a:pathLst>
          </a:custGeom>
          <a:solidFill>
            <a:srgbClr val="F9AF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1419542" y="2990374"/>
            <a:ext cx="154876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60" b="1">
                <a:solidFill>
                  <a:srgbClr val="FFFFFF"/>
                </a:solidFill>
                <a:latin typeface="Georgia"/>
                <a:cs typeface="Georgia"/>
              </a:rPr>
              <a:t>Agenda</a:t>
            </a:r>
            <a:endParaRPr sz="3200">
              <a:latin typeface="Georgia"/>
              <a:cs typeface="Georgi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946107" y="709172"/>
            <a:ext cx="6187440" cy="236093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409575" marR="426084" indent="-397510">
              <a:lnSpc>
                <a:spcPts val="2620"/>
              </a:lnSpc>
              <a:spcBef>
                <a:spcPts val="200"/>
              </a:spcBef>
              <a:buFont typeface="Arial"/>
              <a:buChar char="●"/>
              <a:tabLst>
                <a:tab pos="409575" algn="l"/>
              </a:tabLst>
            </a:pPr>
            <a:r>
              <a:rPr dirty="0" sz="2200">
                <a:solidFill>
                  <a:srgbClr val="666666"/>
                </a:solidFill>
                <a:latin typeface="Lato"/>
                <a:cs typeface="Lato"/>
              </a:rPr>
              <a:t>Presentación</a:t>
            </a:r>
            <a:r>
              <a:rPr dirty="0" sz="2200" spc="-20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666666"/>
                </a:solidFill>
                <a:latin typeface="Lato"/>
                <a:cs typeface="Lato"/>
              </a:rPr>
              <a:t>del</a:t>
            </a:r>
            <a:r>
              <a:rPr dirty="0" sz="2200" spc="-20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666666"/>
                </a:solidFill>
                <a:latin typeface="Lato"/>
                <a:cs typeface="Lato"/>
              </a:rPr>
              <a:t>Observatorio</a:t>
            </a:r>
            <a:r>
              <a:rPr dirty="0" sz="2200" spc="-20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666666"/>
                </a:solidFill>
                <a:latin typeface="Lato"/>
                <a:cs typeface="Lato"/>
              </a:rPr>
              <a:t>Catastral</a:t>
            </a:r>
            <a:r>
              <a:rPr dirty="0" sz="2200" spc="-20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 spc="-25">
                <a:solidFill>
                  <a:srgbClr val="666666"/>
                </a:solidFill>
                <a:latin typeface="Lato"/>
                <a:cs typeface="Lato"/>
              </a:rPr>
              <a:t>del </a:t>
            </a:r>
            <a:r>
              <a:rPr dirty="0" sz="2200">
                <a:solidFill>
                  <a:srgbClr val="666666"/>
                </a:solidFill>
                <a:latin typeface="Lato"/>
                <a:cs typeface="Lato"/>
              </a:rPr>
              <a:t>Instituto</a:t>
            </a:r>
            <a:r>
              <a:rPr dirty="0" sz="2200" spc="-55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 spc="-20">
                <a:solidFill>
                  <a:srgbClr val="666666"/>
                </a:solidFill>
                <a:latin typeface="Lato"/>
                <a:cs typeface="Lato"/>
              </a:rPr>
              <a:t>de</a:t>
            </a:r>
            <a:r>
              <a:rPr dirty="0" sz="2200" spc="-50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 spc="-10">
                <a:solidFill>
                  <a:srgbClr val="666666"/>
                </a:solidFill>
                <a:latin typeface="Lato"/>
                <a:cs typeface="Lato"/>
              </a:rPr>
              <a:t>Agrimensura.</a:t>
            </a:r>
            <a:endParaRPr sz="2200">
              <a:latin typeface="Lato"/>
              <a:cs typeface="Lato"/>
            </a:endParaRPr>
          </a:p>
          <a:p>
            <a:pPr marL="409575" indent="-396875">
              <a:lnSpc>
                <a:spcPct val="100000"/>
              </a:lnSpc>
              <a:spcBef>
                <a:spcPts val="2535"/>
              </a:spcBef>
              <a:buFont typeface="Arial"/>
              <a:buChar char="●"/>
              <a:tabLst>
                <a:tab pos="409575" algn="l"/>
              </a:tabLst>
            </a:pPr>
            <a:r>
              <a:rPr dirty="0" sz="2200">
                <a:solidFill>
                  <a:srgbClr val="666666"/>
                </a:solidFill>
                <a:latin typeface="Lato"/>
                <a:cs typeface="Lato"/>
              </a:rPr>
              <a:t>Descripción</a:t>
            </a:r>
            <a:r>
              <a:rPr dirty="0" sz="2200" spc="-135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 spc="-20">
                <a:solidFill>
                  <a:srgbClr val="666666"/>
                </a:solidFill>
                <a:latin typeface="Lato"/>
                <a:cs typeface="Lato"/>
              </a:rPr>
              <a:t>de</a:t>
            </a:r>
            <a:r>
              <a:rPr dirty="0" sz="2200" spc="-135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666666"/>
                </a:solidFill>
                <a:latin typeface="Lato"/>
                <a:cs typeface="Lato"/>
              </a:rPr>
              <a:t>los</a:t>
            </a:r>
            <a:r>
              <a:rPr dirty="0" sz="2200" spc="-135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 spc="-10">
                <a:solidFill>
                  <a:srgbClr val="666666"/>
                </a:solidFill>
                <a:latin typeface="Lato"/>
                <a:cs typeface="Lato"/>
              </a:rPr>
              <a:t>datos.</a:t>
            </a:r>
            <a:endParaRPr sz="2200">
              <a:latin typeface="Lato"/>
              <a:cs typeface="Lato"/>
            </a:endParaRPr>
          </a:p>
          <a:p>
            <a:pPr>
              <a:lnSpc>
                <a:spcPct val="100000"/>
              </a:lnSpc>
              <a:spcBef>
                <a:spcPts val="70"/>
              </a:spcBef>
              <a:buClr>
                <a:srgbClr val="666666"/>
              </a:buClr>
              <a:buFont typeface="Arial"/>
              <a:buChar char="●"/>
            </a:pPr>
            <a:endParaRPr sz="2200">
              <a:latin typeface="Lato"/>
              <a:cs typeface="Lato"/>
            </a:endParaRPr>
          </a:p>
          <a:p>
            <a:pPr marL="409575" marR="5080" indent="-397510">
              <a:lnSpc>
                <a:spcPts val="2620"/>
              </a:lnSpc>
              <a:buFont typeface="Arial"/>
              <a:buChar char="●"/>
              <a:tabLst>
                <a:tab pos="409575" algn="l"/>
              </a:tabLst>
            </a:pPr>
            <a:r>
              <a:rPr dirty="0" sz="2200" spc="-40">
                <a:solidFill>
                  <a:srgbClr val="666666"/>
                </a:solidFill>
                <a:latin typeface="Lato"/>
                <a:cs typeface="Lato"/>
              </a:rPr>
              <a:t>Ley</a:t>
            </a:r>
            <a:r>
              <a:rPr dirty="0" sz="2200" spc="-110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666666"/>
                </a:solidFill>
                <a:latin typeface="Lato"/>
                <a:cs typeface="Lato"/>
              </a:rPr>
              <a:t>10723</a:t>
            </a:r>
            <a:r>
              <a:rPr dirty="0" sz="2200" spc="-110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 spc="-20">
                <a:solidFill>
                  <a:srgbClr val="666666"/>
                </a:solidFill>
                <a:latin typeface="Lato"/>
                <a:cs typeface="Lato"/>
              </a:rPr>
              <a:t>y</a:t>
            </a:r>
            <a:r>
              <a:rPr dirty="0" sz="2200" spc="-110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666666"/>
                </a:solidFill>
                <a:latin typeface="Lato"/>
                <a:cs typeface="Lato"/>
              </a:rPr>
              <a:t>su</a:t>
            </a:r>
            <a:r>
              <a:rPr dirty="0" sz="2200" spc="-105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666666"/>
                </a:solidFill>
                <a:latin typeface="Lato"/>
                <a:cs typeface="Lato"/>
              </a:rPr>
              <a:t>influencia</a:t>
            </a:r>
            <a:r>
              <a:rPr dirty="0" sz="2200" spc="-110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 spc="-20">
                <a:solidFill>
                  <a:srgbClr val="666666"/>
                </a:solidFill>
                <a:latin typeface="Lato"/>
                <a:cs typeface="Lato"/>
              </a:rPr>
              <a:t>en</a:t>
            </a:r>
            <a:r>
              <a:rPr dirty="0" sz="2200" spc="-110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666666"/>
                </a:solidFill>
                <a:latin typeface="Lato"/>
                <a:cs typeface="Lato"/>
              </a:rPr>
              <a:t>la</a:t>
            </a:r>
            <a:r>
              <a:rPr dirty="0" sz="2200" spc="-105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666666"/>
                </a:solidFill>
                <a:latin typeface="Lato"/>
                <a:cs typeface="Lato"/>
              </a:rPr>
              <a:t>estructura</a:t>
            </a:r>
            <a:r>
              <a:rPr dirty="0" sz="2200" spc="-110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 spc="-20">
                <a:solidFill>
                  <a:srgbClr val="666666"/>
                </a:solidFill>
                <a:latin typeface="Lato"/>
                <a:cs typeface="Lato"/>
              </a:rPr>
              <a:t>de</a:t>
            </a:r>
            <a:r>
              <a:rPr dirty="0" sz="2200" spc="-110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 spc="-25">
                <a:solidFill>
                  <a:srgbClr val="666666"/>
                </a:solidFill>
                <a:latin typeface="Lato"/>
                <a:cs typeface="Lato"/>
              </a:rPr>
              <a:t>las </a:t>
            </a:r>
            <a:r>
              <a:rPr dirty="0" sz="2200">
                <a:solidFill>
                  <a:srgbClr val="666666"/>
                </a:solidFill>
                <a:latin typeface="Lato"/>
                <a:cs typeface="Lato"/>
              </a:rPr>
              <a:t>parcelas</a:t>
            </a:r>
            <a:r>
              <a:rPr dirty="0" sz="2200" spc="-65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 spc="-10">
                <a:solidFill>
                  <a:srgbClr val="666666"/>
                </a:solidFill>
                <a:latin typeface="Lato"/>
                <a:cs typeface="Lato"/>
              </a:rPr>
              <a:t>rurales.</a:t>
            </a:r>
            <a:endParaRPr sz="2200">
              <a:latin typeface="Lato"/>
              <a:cs typeface="Lato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946107" y="3376167"/>
            <a:ext cx="284988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09575" indent="-396875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409575" algn="l"/>
              </a:tabLst>
            </a:pPr>
            <a:r>
              <a:rPr dirty="0" sz="2200" spc="-10">
                <a:solidFill>
                  <a:srgbClr val="666666"/>
                </a:solidFill>
                <a:latin typeface="Lato"/>
                <a:cs typeface="Lato"/>
              </a:rPr>
              <a:t>Objetivo</a:t>
            </a:r>
            <a:r>
              <a:rPr dirty="0" sz="2200" spc="-135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666666"/>
                </a:solidFill>
                <a:latin typeface="Lato"/>
                <a:cs typeface="Lato"/>
              </a:rPr>
              <a:t>del</a:t>
            </a:r>
            <a:r>
              <a:rPr dirty="0" sz="2200" spc="-135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 spc="-10">
                <a:solidFill>
                  <a:srgbClr val="666666"/>
                </a:solidFill>
                <a:latin typeface="Lato"/>
                <a:cs typeface="Lato"/>
              </a:rPr>
              <a:t>trabajo</a:t>
            </a:r>
            <a:endParaRPr sz="2200">
              <a:latin typeface="Lato"/>
              <a:cs typeface="Lato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946107" y="4042916"/>
            <a:ext cx="4137660" cy="23609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09575" indent="-396875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409575" algn="l"/>
              </a:tabLst>
            </a:pPr>
            <a:r>
              <a:rPr dirty="0" sz="2200">
                <a:solidFill>
                  <a:srgbClr val="666666"/>
                </a:solidFill>
                <a:latin typeface="Lato"/>
                <a:cs typeface="Lato"/>
              </a:rPr>
              <a:t>Procesamiento</a:t>
            </a:r>
            <a:r>
              <a:rPr dirty="0" sz="2200" spc="-135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 spc="-20">
                <a:solidFill>
                  <a:srgbClr val="666666"/>
                </a:solidFill>
                <a:latin typeface="Lato"/>
                <a:cs typeface="Lato"/>
              </a:rPr>
              <a:t>de</a:t>
            </a:r>
            <a:r>
              <a:rPr dirty="0" sz="2200" spc="-135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666666"/>
                </a:solidFill>
                <a:latin typeface="Lato"/>
                <a:cs typeface="Lato"/>
              </a:rPr>
              <a:t>los</a:t>
            </a:r>
            <a:r>
              <a:rPr dirty="0" sz="2200" spc="-135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 spc="-10">
                <a:solidFill>
                  <a:srgbClr val="666666"/>
                </a:solidFill>
                <a:latin typeface="Lato"/>
                <a:cs typeface="Lato"/>
              </a:rPr>
              <a:t>datos</a:t>
            </a:r>
            <a:endParaRPr sz="2200">
              <a:latin typeface="Lato"/>
              <a:cs typeface="Lato"/>
            </a:endParaRPr>
          </a:p>
          <a:p>
            <a:pPr marL="409575" indent="-396875">
              <a:lnSpc>
                <a:spcPct val="100000"/>
              </a:lnSpc>
              <a:spcBef>
                <a:spcPts val="2610"/>
              </a:spcBef>
              <a:buFont typeface="Arial"/>
              <a:buChar char="●"/>
              <a:tabLst>
                <a:tab pos="409575" algn="l"/>
              </a:tabLst>
            </a:pPr>
            <a:r>
              <a:rPr dirty="0" sz="2200">
                <a:solidFill>
                  <a:srgbClr val="666666"/>
                </a:solidFill>
                <a:latin typeface="Lato"/>
                <a:cs typeface="Lato"/>
              </a:rPr>
              <a:t>Análisis</a:t>
            </a:r>
            <a:r>
              <a:rPr dirty="0" sz="2200" spc="-90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 spc="-20">
                <a:solidFill>
                  <a:srgbClr val="666666"/>
                </a:solidFill>
                <a:latin typeface="Lato"/>
                <a:cs typeface="Lato"/>
              </a:rPr>
              <a:t>de</a:t>
            </a:r>
            <a:r>
              <a:rPr dirty="0" sz="2200" spc="-85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666666"/>
                </a:solidFill>
                <a:latin typeface="Lato"/>
                <a:cs typeface="Lato"/>
              </a:rPr>
              <a:t>los</a:t>
            </a:r>
            <a:r>
              <a:rPr dirty="0" sz="2200" spc="-85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 spc="-10">
                <a:solidFill>
                  <a:srgbClr val="666666"/>
                </a:solidFill>
                <a:latin typeface="Lato"/>
                <a:cs typeface="Lato"/>
              </a:rPr>
              <a:t>datos</a:t>
            </a:r>
            <a:endParaRPr sz="2200">
              <a:latin typeface="Lato"/>
              <a:cs typeface="Lato"/>
            </a:endParaRPr>
          </a:p>
          <a:p>
            <a:pPr marL="409575" indent="-396875">
              <a:lnSpc>
                <a:spcPct val="100000"/>
              </a:lnSpc>
              <a:spcBef>
                <a:spcPts val="2610"/>
              </a:spcBef>
              <a:buFont typeface="Arial"/>
              <a:buChar char="●"/>
              <a:tabLst>
                <a:tab pos="409575" algn="l"/>
              </a:tabLst>
            </a:pPr>
            <a:r>
              <a:rPr dirty="0" sz="2200" spc="-10">
                <a:solidFill>
                  <a:srgbClr val="666666"/>
                </a:solidFill>
                <a:latin typeface="Lato"/>
                <a:cs typeface="Lato"/>
              </a:rPr>
              <a:t>Resultados</a:t>
            </a:r>
            <a:endParaRPr sz="2200">
              <a:latin typeface="Lato"/>
              <a:cs typeface="Lato"/>
            </a:endParaRPr>
          </a:p>
          <a:p>
            <a:pPr marL="409575" indent="-396875">
              <a:lnSpc>
                <a:spcPct val="100000"/>
              </a:lnSpc>
              <a:spcBef>
                <a:spcPts val="2610"/>
              </a:spcBef>
              <a:buFont typeface="Arial"/>
              <a:buChar char="●"/>
              <a:tabLst>
                <a:tab pos="409575" algn="l"/>
              </a:tabLst>
            </a:pPr>
            <a:r>
              <a:rPr dirty="0" sz="2200" spc="-10">
                <a:solidFill>
                  <a:srgbClr val="666666"/>
                </a:solidFill>
                <a:latin typeface="Lato"/>
                <a:cs typeface="Lato"/>
              </a:rPr>
              <a:t>Reflexiones</a:t>
            </a:r>
            <a:r>
              <a:rPr dirty="0" sz="2200" spc="-125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 spc="-20">
                <a:solidFill>
                  <a:srgbClr val="666666"/>
                </a:solidFill>
                <a:latin typeface="Lato"/>
                <a:cs typeface="Lato"/>
              </a:rPr>
              <a:t>y</a:t>
            </a:r>
            <a:r>
              <a:rPr dirty="0" sz="2200" spc="-125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666666"/>
                </a:solidFill>
                <a:latin typeface="Lato"/>
                <a:cs typeface="Lato"/>
              </a:rPr>
              <a:t>siguientes</a:t>
            </a:r>
            <a:r>
              <a:rPr dirty="0" sz="2200" spc="-125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 spc="-10">
                <a:solidFill>
                  <a:srgbClr val="666666"/>
                </a:solidFill>
                <a:latin typeface="Lato"/>
                <a:cs typeface="Lato"/>
              </a:rPr>
              <a:t>pasos.</a:t>
            </a:r>
            <a:endParaRPr sz="220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1685096"/>
            <a:ext cx="12192000" cy="5173345"/>
          </a:xfrm>
          <a:custGeom>
            <a:avLst/>
            <a:gdLst/>
            <a:ahLst/>
            <a:cxnLst/>
            <a:rect l="l" t="t" r="r" b="b"/>
            <a:pathLst>
              <a:path w="12192000" h="5173345">
                <a:moveTo>
                  <a:pt x="12191975" y="5172889"/>
                </a:moveTo>
                <a:lnTo>
                  <a:pt x="0" y="5172889"/>
                </a:lnTo>
                <a:lnTo>
                  <a:pt x="0" y="0"/>
                </a:lnTo>
                <a:lnTo>
                  <a:pt x="12191975" y="0"/>
                </a:lnTo>
                <a:lnTo>
                  <a:pt x="12191975" y="5172889"/>
                </a:lnTo>
                <a:close/>
              </a:path>
            </a:pathLst>
          </a:custGeom>
          <a:solidFill>
            <a:srgbClr val="0049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51682" y="117653"/>
            <a:ext cx="7691120" cy="1389380"/>
          </a:xfrm>
          <a:prstGeom prst="rect"/>
        </p:spPr>
        <p:txBody>
          <a:bodyPr wrap="square" lIns="0" tIns="68580" rIns="0" bIns="0" rtlCol="0" vert="horz">
            <a:spAutoFit/>
          </a:bodyPr>
          <a:lstStyle/>
          <a:p>
            <a:pPr algn="ctr" marL="12700" marR="5080">
              <a:lnSpc>
                <a:spcPts val="3450"/>
              </a:lnSpc>
              <a:spcBef>
                <a:spcPts val="540"/>
              </a:spcBef>
            </a:pPr>
            <a:r>
              <a:rPr dirty="0" spc="-75">
                <a:solidFill>
                  <a:srgbClr val="004987"/>
                </a:solidFill>
              </a:rPr>
              <a:t>Observatorio</a:t>
            </a:r>
            <a:r>
              <a:rPr dirty="0" spc="-85">
                <a:solidFill>
                  <a:srgbClr val="004987"/>
                </a:solidFill>
              </a:rPr>
              <a:t> </a:t>
            </a:r>
            <a:r>
              <a:rPr dirty="0" spc="-55">
                <a:solidFill>
                  <a:srgbClr val="004987"/>
                </a:solidFill>
              </a:rPr>
              <a:t>catastral:</a:t>
            </a:r>
            <a:r>
              <a:rPr dirty="0" spc="-75">
                <a:solidFill>
                  <a:srgbClr val="004987"/>
                </a:solidFill>
              </a:rPr>
              <a:t> </a:t>
            </a:r>
            <a:r>
              <a:rPr dirty="0" spc="-40">
                <a:solidFill>
                  <a:srgbClr val="004987"/>
                </a:solidFill>
              </a:rPr>
              <a:t>cuantificación </a:t>
            </a:r>
            <a:r>
              <a:rPr dirty="0" spc="-50">
                <a:solidFill>
                  <a:srgbClr val="004987"/>
                </a:solidFill>
              </a:rPr>
              <a:t>de</a:t>
            </a:r>
            <a:r>
              <a:rPr dirty="0" spc="-155">
                <a:solidFill>
                  <a:srgbClr val="004987"/>
                </a:solidFill>
              </a:rPr>
              <a:t> </a:t>
            </a:r>
            <a:r>
              <a:rPr dirty="0">
                <a:solidFill>
                  <a:srgbClr val="004987"/>
                </a:solidFill>
              </a:rPr>
              <a:t>los</a:t>
            </a:r>
            <a:r>
              <a:rPr dirty="0" spc="-170">
                <a:solidFill>
                  <a:srgbClr val="004987"/>
                </a:solidFill>
              </a:rPr>
              <a:t> </a:t>
            </a:r>
            <a:r>
              <a:rPr dirty="0">
                <a:solidFill>
                  <a:srgbClr val="004987"/>
                </a:solidFill>
              </a:rPr>
              <a:t>efectos</a:t>
            </a:r>
            <a:r>
              <a:rPr dirty="0" spc="-150">
                <a:solidFill>
                  <a:srgbClr val="004987"/>
                </a:solidFill>
              </a:rPr>
              <a:t> </a:t>
            </a:r>
            <a:r>
              <a:rPr dirty="0" spc="-50">
                <a:solidFill>
                  <a:srgbClr val="004987"/>
                </a:solidFill>
              </a:rPr>
              <a:t>de</a:t>
            </a:r>
            <a:r>
              <a:rPr dirty="0" spc="-150">
                <a:solidFill>
                  <a:srgbClr val="004987"/>
                </a:solidFill>
              </a:rPr>
              <a:t> </a:t>
            </a:r>
            <a:r>
              <a:rPr dirty="0">
                <a:solidFill>
                  <a:srgbClr val="004987"/>
                </a:solidFill>
              </a:rPr>
              <a:t>la</a:t>
            </a:r>
            <a:r>
              <a:rPr dirty="0" spc="-145">
                <a:solidFill>
                  <a:srgbClr val="004987"/>
                </a:solidFill>
              </a:rPr>
              <a:t> </a:t>
            </a:r>
            <a:r>
              <a:rPr dirty="0" spc="-45">
                <a:solidFill>
                  <a:srgbClr val="004987"/>
                </a:solidFill>
              </a:rPr>
              <a:t>Ley</a:t>
            </a:r>
            <a:r>
              <a:rPr dirty="0" spc="-150">
                <a:solidFill>
                  <a:srgbClr val="004987"/>
                </a:solidFill>
              </a:rPr>
              <a:t> </a:t>
            </a:r>
            <a:r>
              <a:rPr dirty="0" spc="-80">
                <a:solidFill>
                  <a:srgbClr val="004987"/>
                </a:solidFill>
              </a:rPr>
              <a:t>10.723</a:t>
            </a:r>
            <a:r>
              <a:rPr dirty="0" spc="-125">
                <a:solidFill>
                  <a:srgbClr val="004987"/>
                </a:solidFill>
              </a:rPr>
              <a:t> </a:t>
            </a:r>
            <a:r>
              <a:rPr dirty="0">
                <a:solidFill>
                  <a:srgbClr val="004987"/>
                </a:solidFill>
              </a:rPr>
              <a:t>en</a:t>
            </a:r>
            <a:r>
              <a:rPr dirty="0" spc="-145">
                <a:solidFill>
                  <a:srgbClr val="004987"/>
                </a:solidFill>
              </a:rPr>
              <a:t> </a:t>
            </a:r>
            <a:r>
              <a:rPr dirty="0" spc="-25">
                <a:solidFill>
                  <a:srgbClr val="004987"/>
                </a:solidFill>
              </a:rPr>
              <a:t>las </a:t>
            </a:r>
            <a:r>
              <a:rPr dirty="0" spc="-60">
                <a:solidFill>
                  <a:srgbClr val="004987"/>
                </a:solidFill>
              </a:rPr>
              <a:t>parcelas</a:t>
            </a:r>
            <a:r>
              <a:rPr dirty="0" spc="-130">
                <a:solidFill>
                  <a:srgbClr val="004987"/>
                </a:solidFill>
              </a:rPr>
              <a:t> </a:t>
            </a:r>
            <a:r>
              <a:rPr dirty="0" spc="-10">
                <a:solidFill>
                  <a:srgbClr val="004987"/>
                </a:solidFill>
              </a:rPr>
              <a:t>rurales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1969620" y="2245774"/>
            <a:ext cx="8254365" cy="40849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-55" b="1">
                <a:solidFill>
                  <a:srgbClr val="FFFFFF"/>
                </a:solidFill>
                <a:latin typeface="Georgia"/>
                <a:cs typeface="Georgia"/>
              </a:rPr>
              <a:t>Observatorio</a:t>
            </a:r>
            <a:r>
              <a:rPr dirty="0" sz="2500" spc="-100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2500" spc="-45" b="1">
                <a:solidFill>
                  <a:srgbClr val="FFFFFF"/>
                </a:solidFill>
                <a:latin typeface="Georgia"/>
                <a:cs typeface="Georgia"/>
              </a:rPr>
              <a:t>Catastral</a:t>
            </a:r>
            <a:r>
              <a:rPr dirty="0" sz="2500" spc="-95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2500" spc="-45" b="1">
                <a:solidFill>
                  <a:srgbClr val="FFFFFF"/>
                </a:solidFill>
                <a:latin typeface="Georgia"/>
                <a:cs typeface="Georgia"/>
              </a:rPr>
              <a:t>del</a:t>
            </a:r>
            <a:r>
              <a:rPr dirty="0" sz="2500" spc="-100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2500" spc="-20" b="1">
                <a:solidFill>
                  <a:srgbClr val="FFFFFF"/>
                </a:solidFill>
                <a:latin typeface="Georgia"/>
                <a:cs typeface="Georgia"/>
              </a:rPr>
              <a:t>Instituto</a:t>
            </a:r>
            <a:r>
              <a:rPr dirty="0" sz="2500" spc="-95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2500" spc="-40" b="1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dirty="0" sz="2500" spc="-100" b="1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2500" spc="-30" b="1">
                <a:solidFill>
                  <a:srgbClr val="FFFFFF"/>
                </a:solidFill>
                <a:latin typeface="Georgia"/>
                <a:cs typeface="Georgia"/>
              </a:rPr>
              <a:t>Agrimensura</a:t>
            </a:r>
            <a:endParaRPr sz="2500">
              <a:latin typeface="Georgia"/>
              <a:cs typeface="Georgia"/>
            </a:endParaRPr>
          </a:p>
          <a:p>
            <a:pPr algn="just" marL="474345" marR="11430" indent="-397510">
              <a:lnSpc>
                <a:spcPts val="2620"/>
              </a:lnSpc>
              <a:spcBef>
                <a:spcPts val="2800"/>
              </a:spcBef>
              <a:buFont typeface="Arial"/>
              <a:buChar char="●"/>
              <a:tabLst>
                <a:tab pos="474345" algn="l"/>
              </a:tabLst>
            </a:pP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interés</a:t>
            </a:r>
            <a:r>
              <a:rPr dirty="0" sz="2200" spc="15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en</a:t>
            </a:r>
            <a:r>
              <a:rPr dirty="0" sz="2200" spc="15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analizar</a:t>
            </a:r>
            <a:r>
              <a:rPr dirty="0" sz="2200" spc="15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los</a:t>
            </a:r>
            <a:r>
              <a:rPr dirty="0" sz="2200" spc="15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efectos</a:t>
            </a:r>
            <a:r>
              <a:rPr dirty="0" sz="2200" spc="15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de</a:t>
            </a:r>
            <a:r>
              <a:rPr dirty="0" sz="2200" spc="15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las</a:t>
            </a:r>
            <a:r>
              <a:rPr dirty="0" sz="2200" spc="15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Lato"/>
                <a:cs typeface="Lato"/>
              </a:rPr>
              <a:t>modificaciones</a:t>
            </a:r>
            <a:r>
              <a:rPr dirty="0" sz="2200" spc="15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Lato"/>
                <a:cs typeface="Lato"/>
              </a:rPr>
              <a:t>normativas </a:t>
            </a: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realizadas</a:t>
            </a:r>
            <a:r>
              <a:rPr dirty="0" sz="2200" spc="-7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a</a:t>
            </a:r>
            <a:r>
              <a:rPr dirty="0" sz="2200" spc="-65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la</a:t>
            </a:r>
            <a:r>
              <a:rPr dirty="0" sz="2200" spc="-7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 spc="-35">
                <a:solidFill>
                  <a:srgbClr val="FFFFFF"/>
                </a:solidFill>
                <a:latin typeface="Lato"/>
                <a:cs typeface="Lato"/>
              </a:rPr>
              <a:t>Ley</a:t>
            </a:r>
            <a:r>
              <a:rPr dirty="0" sz="2200" spc="-65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de</a:t>
            </a:r>
            <a:r>
              <a:rPr dirty="0" sz="2200" spc="-7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Centros</a:t>
            </a:r>
            <a:r>
              <a:rPr dirty="0" sz="2200" spc="-65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Lato"/>
                <a:cs typeface="Lato"/>
              </a:rPr>
              <a:t>Poblados,</a:t>
            </a:r>
            <a:r>
              <a:rPr dirty="0" sz="2200" spc="-7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Lato"/>
                <a:cs typeface="Lato"/>
              </a:rPr>
              <a:t>con</a:t>
            </a:r>
            <a:r>
              <a:rPr dirty="0" sz="2200" spc="-65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Lato"/>
                <a:cs typeface="Lato"/>
              </a:rPr>
              <a:t>efecto</a:t>
            </a:r>
            <a:r>
              <a:rPr dirty="0" sz="2200" spc="-7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directo</a:t>
            </a:r>
            <a:r>
              <a:rPr dirty="0" sz="2200" spc="-65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en</a:t>
            </a:r>
            <a:r>
              <a:rPr dirty="0" sz="2200" spc="-7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 spc="-25">
                <a:solidFill>
                  <a:srgbClr val="FFFFFF"/>
                </a:solidFill>
                <a:latin typeface="Lato"/>
                <a:cs typeface="Lato"/>
              </a:rPr>
              <a:t>la </a:t>
            </a: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creación</a:t>
            </a:r>
            <a:r>
              <a:rPr dirty="0" sz="2200" spc="-12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Lato"/>
                <a:cs typeface="Lato"/>
              </a:rPr>
              <a:t>de</a:t>
            </a:r>
            <a:r>
              <a:rPr dirty="0" sz="2200" spc="-11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parcelas</a:t>
            </a:r>
            <a:r>
              <a:rPr dirty="0" sz="2200" spc="-105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Lato"/>
                <a:cs typeface="Lato"/>
              </a:rPr>
              <a:t>rurales.</a:t>
            </a:r>
            <a:endParaRPr sz="2200">
              <a:latin typeface="Lato"/>
              <a:cs typeface="Lato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●"/>
            </a:pPr>
            <a:endParaRPr sz="2200">
              <a:latin typeface="Lato"/>
              <a:cs typeface="Lato"/>
            </a:endParaRPr>
          </a:p>
          <a:p>
            <a:pPr algn="just" marL="474345" marR="16510" indent="-397510">
              <a:lnSpc>
                <a:spcPts val="2620"/>
              </a:lnSpc>
              <a:buFont typeface="Arial"/>
              <a:buChar char="●"/>
              <a:tabLst>
                <a:tab pos="474345" algn="l"/>
              </a:tabLst>
            </a:pP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interés</a:t>
            </a:r>
            <a:r>
              <a:rPr dirty="0" sz="2200" spc="535">
                <a:solidFill>
                  <a:srgbClr val="FFFFFF"/>
                </a:solidFill>
                <a:latin typeface="Lato"/>
                <a:cs typeface="Lato"/>
              </a:rPr>
              <a:t>  </a:t>
            </a: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de</a:t>
            </a:r>
            <a:r>
              <a:rPr dirty="0" sz="2200" spc="535">
                <a:solidFill>
                  <a:srgbClr val="FFFFFF"/>
                </a:solidFill>
                <a:latin typeface="Lato"/>
                <a:cs typeface="Lato"/>
              </a:rPr>
              <a:t>  </a:t>
            </a: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analizar</a:t>
            </a:r>
            <a:r>
              <a:rPr dirty="0" sz="2200" spc="540">
                <a:solidFill>
                  <a:srgbClr val="FFFFFF"/>
                </a:solidFill>
                <a:latin typeface="Lato"/>
                <a:cs typeface="Lato"/>
              </a:rPr>
              <a:t>  </a:t>
            </a: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y</a:t>
            </a:r>
            <a:r>
              <a:rPr dirty="0" sz="2200" spc="535">
                <a:solidFill>
                  <a:srgbClr val="FFFFFF"/>
                </a:solidFill>
                <a:latin typeface="Lato"/>
                <a:cs typeface="Lato"/>
              </a:rPr>
              <a:t>  </a:t>
            </a: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utilizar</a:t>
            </a:r>
            <a:r>
              <a:rPr dirty="0" sz="2200" spc="540">
                <a:solidFill>
                  <a:srgbClr val="FFFFFF"/>
                </a:solidFill>
                <a:latin typeface="Lato"/>
                <a:cs typeface="Lato"/>
              </a:rPr>
              <a:t>  </a:t>
            </a: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la</a:t>
            </a:r>
            <a:r>
              <a:rPr dirty="0" sz="2200" spc="535">
                <a:solidFill>
                  <a:srgbClr val="FFFFFF"/>
                </a:solidFill>
                <a:latin typeface="Lato"/>
                <a:cs typeface="Lato"/>
              </a:rPr>
              <a:t>  </a:t>
            </a: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información</a:t>
            </a:r>
            <a:r>
              <a:rPr dirty="0" sz="2200" spc="535">
                <a:solidFill>
                  <a:srgbClr val="FFFFFF"/>
                </a:solidFill>
                <a:latin typeface="Lato"/>
                <a:cs typeface="Lato"/>
              </a:rPr>
              <a:t>  </a:t>
            </a:r>
            <a:r>
              <a:rPr dirty="0" sz="2200" spc="-10">
                <a:solidFill>
                  <a:srgbClr val="FFFFFF"/>
                </a:solidFill>
                <a:latin typeface="Lato"/>
                <a:cs typeface="Lato"/>
              </a:rPr>
              <a:t>catastral </a:t>
            </a: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proporcionada</a:t>
            </a:r>
            <a:r>
              <a:rPr dirty="0" sz="2200" spc="455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por</a:t>
            </a:r>
            <a:r>
              <a:rPr dirty="0" sz="2200" spc="459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la</a:t>
            </a:r>
            <a:r>
              <a:rPr dirty="0" sz="2200" spc="459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DNC</a:t>
            </a:r>
            <a:r>
              <a:rPr dirty="0" sz="2200" spc="459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a</a:t>
            </a:r>
            <a:r>
              <a:rPr dirty="0" sz="2200" spc="459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través</a:t>
            </a:r>
            <a:r>
              <a:rPr dirty="0" sz="2200" spc="459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de</a:t>
            </a:r>
            <a:r>
              <a:rPr dirty="0" sz="2200" spc="459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su</a:t>
            </a:r>
            <a:r>
              <a:rPr dirty="0" sz="2200" spc="459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publicación</a:t>
            </a:r>
            <a:r>
              <a:rPr dirty="0" sz="2200" spc="459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Lato"/>
                <a:cs typeface="Lato"/>
              </a:rPr>
              <a:t>como </a:t>
            </a: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Datos</a:t>
            </a:r>
            <a:r>
              <a:rPr dirty="0" sz="2200" spc="-14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Lato"/>
                <a:cs typeface="Lato"/>
              </a:rPr>
              <a:t>Abiertos.</a:t>
            </a:r>
            <a:endParaRPr sz="2200">
              <a:latin typeface="Lato"/>
              <a:cs typeface="Lato"/>
            </a:endParaRPr>
          </a:p>
          <a:p>
            <a:pPr>
              <a:lnSpc>
                <a:spcPct val="100000"/>
              </a:lnSpc>
              <a:spcBef>
                <a:spcPts val="2520"/>
              </a:spcBef>
              <a:buClr>
                <a:srgbClr val="FFFFFF"/>
              </a:buClr>
              <a:buFont typeface="Arial"/>
              <a:buChar char="●"/>
            </a:pPr>
            <a:endParaRPr sz="2200">
              <a:latin typeface="Lato"/>
              <a:cs typeface="Lato"/>
            </a:endParaRPr>
          </a:p>
          <a:p>
            <a:pPr marL="474345" indent="-397510">
              <a:lnSpc>
                <a:spcPct val="100000"/>
              </a:lnSpc>
              <a:buFont typeface="Arial"/>
              <a:buChar char="●"/>
              <a:tabLst>
                <a:tab pos="474345" algn="l"/>
              </a:tabLst>
            </a:pP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combinar</a:t>
            </a:r>
            <a:r>
              <a:rPr dirty="0" sz="2200" spc="-14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ambas</a:t>
            </a:r>
            <a:r>
              <a:rPr dirty="0" sz="2200" spc="-14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Lato"/>
                <a:cs typeface="Lato"/>
              </a:rPr>
              <a:t>inquietudes</a:t>
            </a:r>
            <a:endParaRPr sz="220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975" y="6857986"/>
                </a:moveTo>
                <a:lnTo>
                  <a:pt x="0" y="6857986"/>
                </a:lnTo>
                <a:lnTo>
                  <a:pt x="0" y="0"/>
                </a:lnTo>
                <a:lnTo>
                  <a:pt x="12191975" y="0"/>
                </a:lnTo>
                <a:lnTo>
                  <a:pt x="12191975" y="6857986"/>
                </a:lnTo>
                <a:close/>
              </a:path>
            </a:pathLst>
          </a:custGeom>
          <a:solidFill>
            <a:srgbClr val="0049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1132771" y="1892998"/>
            <a:ext cx="7890509" cy="36944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09575" indent="-396875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409575" algn="l"/>
              </a:tabLst>
            </a:pPr>
            <a:r>
              <a:rPr dirty="0" sz="2200" spc="-20">
                <a:solidFill>
                  <a:srgbClr val="FFFFFF"/>
                </a:solidFill>
                <a:latin typeface="Lato"/>
                <a:cs typeface="Lato"/>
              </a:rPr>
              <a:t>Fuente</a:t>
            </a:r>
            <a:r>
              <a:rPr dirty="0" sz="2200" spc="-95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información:</a:t>
            </a:r>
            <a:r>
              <a:rPr dirty="0" sz="2200" spc="-9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 spc="-85">
                <a:solidFill>
                  <a:srgbClr val="FFFFFF"/>
                </a:solidFill>
                <a:latin typeface="Lato"/>
                <a:cs typeface="Lato"/>
              </a:rPr>
              <a:t>DATOS</a:t>
            </a:r>
            <a:r>
              <a:rPr dirty="0" sz="2200" spc="-9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 spc="-25">
                <a:solidFill>
                  <a:srgbClr val="FFFFFF"/>
                </a:solidFill>
                <a:latin typeface="Lato"/>
                <a:cs typeface="Lato"/>
              </a:rPr>
              <a:t>ABIERTOS</a:t>
            </a:r>
            <a:r>
              <a:rPr dirty="0" sz="2200" spc="-95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 spc="-35">
                <a:solidFill>
                  <a:srgbClr val="FFFFFF"/>
                </a:solidFill>
                <a:latin typeface="Lato"/>
                <a:cs typeface="Lato"/>
              </a:rPr>
              <a:t>CATASTRALES</a:t>
            </a:r>
            <a:r>
              <a:rPr dirty="0" sz="2200" spc="-9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Lato"/>
                <a:cs typeface="Lato"/>
              </a:rPr>
              <a:t>(DAC)</a:t>
            </a:r>
            <a:endParaRPr sz="2200">
              <a:latin typeface="Lato"/>
              <a:cs typeface="Lato"/>
            </a:endParaRPr>
          </a:p>
          <a:p>
            <a:pPr marL="409575" indent="-396875">
              <a:lnSpc>
                <a:spcPct val="100000"/>
              </a:lnSpc>
              <a:spcBef>
                <a:spcPts val="2610"/>
              </a:spcBef>
              <a:buFont typeface="Arial"/>
              <a:buChar char="●"/>
              <a:tabLst>
                <a:tab pos="409575" algn="l"/>
              </a:tabLst>
            </a:pP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Responsable:</a:t>
            </a:r>
            <a:r>
              <a:rPr dirty="0" sz="2200" spc="-14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 spc="-25">
                <a:solidFill>
                  <a:srgbClr val="FFFFFF"/>
                </a:solidFill>
                <a:latin typeface="Lato"/>
                <a:cs typeface="Lato"/>
              </a:rPr>
              <a:t>DNC</a:t>
            </a:r>
            <a:endParaRPr sz="2200">
              <a:latin typeface="Lato"/>
              <a:cs typeface="Lato"/>
            </a:endParaRPr>
          </a:p>
          <a:p>
            <a:pPr marL="409575" indent="-396875">
              <a:lnSpc>
                <a:spcPct val="100000"/>
              </a:lnSpc>
              <a:spcBef>
                <a:spcPts val="2610"/>
              </a:spcBef>
              <a:buFont typeface="Arial"/>
              <a:buChar char="●"/>
              <a:tabLst>
                <a:tab pos="409575" algn="l"/>
              </a:tabLst>
            </a:pP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Surgimiento:</a:t>
            </a:r>
            <a:r>
              <a:rPr dirty="0" sz="2200" spc="-15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Lato"/>
                <a:cs typeface="Lato"/>
              </a:rPr>
              <a:t>2014</a:t>
            </a:r>
            <a:endParaRPr sz="2200">
              <a:latin typeface="Lato"/>
              <a:cs typeface="Lato"/>
            </a:endParaRPr>
          </a:p>
          <a:p>
            <a:pPr marL="409575" indent="-396875">
              <a:lnSpc>
                <a:spcPct val="100000"/>
              </a:lnSpc>
              <a:spcBef>
                <a:spcPts val="2610"/>
              </a:spcBef>
              <a:buFont typeface="Arial"/>
              <a:buChar char="●"/>
              <a:tabLst>
                <a:tab pos="409575" algn="l"/>
              </a:tabLst>
            </a:pP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Periodicidad</a:t>
            </a:r>
            <a:r>
              <a:rPr dirty="0" sz="2200" spc="-9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Lato"/>
                <a:cs typeface="Lato"/>
              </a:rPr>
              <a:t>de</a:t>
            </a:r>
            <a:r>
              <a:rPr dirty="0" sz="2200" spc="-9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Lato"/>
                <a:cs typeface="Lato"/>
              </a:rPr>
              <a:t>publicación</a:t>
            </a:r>
            <a:endParaRPr sz="2200">
              <a:latin typeface="Lato"/>
              <a:cs typeface="Lato"/>
            </a:endParaRPr>
          </a:p>
          <a:p>
            <a:pPr marL="409575" indent="-396875">
              <a:lnSpc>
                <a:spcPct val="100000"/>
              </a:lnSpc>
              <a:spcBef>
                <a:spcPts val="2610"/>
              </a:spcBef>
              <a:buFont typeface="Arial"/>
              <a:buChar char="●"/>
              <a:tabLst>
                <a:tab pos="409575" algn="l"/>
              </a:tabLst>
            </a:pP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Permisos</a:t>
            </a:r>
            <a:r>
              <a:rPr dirty="0" sz="2200" spc="-11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Lato"/>
                <a:cs typeface="Lato"/>
              </a:rPr>
              <a:t>de</a:t>
            </a:r>
            <a:r>
              <a:rPr dirty="0" sz="2200" spc="-105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 spc="-25">
                <a:solidFill>
                  <a:srgbClr val="FFFFFF"/>
                </a:solidFill>
                <a:latin typeface="Lato"/>
                <a:cs typeface="Lato"/>
              </a:rPr>
              <a:t>Uso</a:t>
            </a:r>
            <a:endParaRPr sz="2200">
              <a:latin typeface="Lato"/>
              <a:cs typeface="Lato"/>
            </a:endParaRPr>
          </a:p>
          <a:p>
            <a:pPr marL="409575" indent="-396875">
              <a:lnSpc>
                <a:spcPct val="100000"/>
              </a:lnSpc>
              <a:spcBef>
                <a:spcPts val="2610"/>
              </a:spcBef>
              <a:buFont typeface="Arial"/>
              <a:buChar char="●"/>
              <a:tabLst>
                <a:tab pos="409575" algn="l"/>
              </a:tabLst>
            </a:pPr>
            <a:r>
              <a:rPr dirty="0" sz="2200" spc="-10">
                <a:solidFill>
                  <a:srgbClr val="FFFFFF"/>
                </a:solidFill>
                <a:latin typeface="Lato"/>
                <a:cs typeface="Lato"/>
              </a:rPr>
              <a:t>Contenido</a:t>
            </a:r>
            <a:endParaRPr sz="2200">
              <a:latin typeface="Lato"/>
              <a:cs typeface="La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5323" y="801017"/>
            <a:ext cx="494347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65"/>
              <a:t>Descripción</a:t>
            </a:r>
            <a:r>
              <a:rPr dirty="0" spc="-130"/>
              <a:t> </a:t>
            </a:r>
            <a:r>
              <a:rPr dirty="0" spc="-50"/>
              <a:t>de</a:t>
            </a:r>
            <a:r>
              <a:rPr dirty="0" spc="-130"/>
              <a:t> </a:t>
            </a:r>
            <a:r>
              <a:rPr dirty="0"/>
              <a:t>los</a:t>
            </a:r>
            <a:r>
              <a:rPr dirty="0" spc="-130"/>
              <a:t> </a:t>
            </a:r>
            <a:r>
              <a:rPr dirty="0" spc="-10"/>
              <a:t>datos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34001" y="4345328"/>
            <a:ext cx="338074" cy="31966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34001" y="5452538"/>
            <a:ext cx="338074" cy="319649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49778" y="4829427"/>
            <a:ext cx="338074" cy="319661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18226" y="4829427"/>
            <a:ext cx="338074" cy="319661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18226" y="5968462"/>
            <a:ext cx="338074" cy="319649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49778" y="5968450"/>
            <a:ext cx="338084" cy="319661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34001" y="6484374"/>
            <a:ext cx="338074" cy="319661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34001" y="2231168"/>
            <a:ext cx="338074" cy="319651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33977" y="3338380"/>
            <a:ext cx="338084" cy="319661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18201" y="2715269"/>
            <a:ext cx="338084" cy="319649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18201" y="3854304"/>
            <a:ext cx="338084" cy="319661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49778" y="3854292"/>
            <a:ext cx="338074" cy="319649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81330" y="5968450"/>
            <a:ext cx="338084" cy="319661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65554" y="6484374"/>
            <a:ext cx="338074" cy="31966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975" y="6857986"/>
                </a:moveTo>
                <a:lnTo>
                  <a:pt x="0" y="6857986"/>
                </a:lnTo>
                <a:lnTo>
                  <a:pt x="0" y="0"/>
                </a:lnTo>
                <a:lnTo>
                  <a:pt x="12191975" y="0"/>
                </a:lnTo>
                <a:lnTo>
                  <a:pt x="12191975" y="6857986"/>
                </a:lnTo>
                <a:close/>
              </a:path>
            </a:pathLst>
          </a:custGeom>
          <a:solidFill>
            <a:srgbClr val="0049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5323" y="762002"/>
            <a:ext cx="9699625" cy="951230"/>
          </a:xfrm>
          <a:prstGeom prst="rect"/>
        </p:spPr>
        <p:txBody>
          <a:bodyPr wrap="square" lIns="0" tIns="68580" rIns="0" bIns="0" rtlCol="0" vert="horz">
            <a:spAutoFit/>
          </a:bodyPr>
          <a:lstStyle/>
          <a:p>
            <a:pPr marL="12700" marR="5080">
              <a:lnSpc>
                <a:spcPts val="3450"/>
              </a:lnSpc>
              <a:spcBef>
                <a:spcPts val="540"/>
              </a:spcBef>
            </a:pPr>
            <a:r>
              <a:rPr dirty="0" spc="-45"/>
              <a:t>Ley</a:t>
            </a:r>
            <a:r>
              <a:rPr dirty="0" spc="-130"/>
              <a:t> </a:t>
            </a:r>
            <a:r>
              <a:rPr dirty="0" spc="-80"/>
              <a:t>10.723</a:t>
            </a:r>
            <a:r>
              <a:rPr dirty="0" spc="-125"/>
              <a:t> </a:t>
            </a:r>
            <a:r>
              <a:rPr dirty="0"/>
              <a:t>y</a:t>
            </a:r>
            <a:r>
              <a:rPr dirty="0" spc="-125"/>
              <a:t> </a:t>
            </a:r>
            <a:r>
              <a:rPr dirty="0"/>
              <a:t>su</a:t>
            </a:r>
            <a:r>
              <a:rPr dirty="0" spc="-125"/>
              <a:t> </a:t>
            </a:r>
            <a:r>
              <a:rPr dirty="0" spc="-30"/>
              <a:t>inﬂuencia</a:t>
            </a:r>
            <a:r>
              <a:rPr dirty="0" spc="-125"/>
              <a:t> </a:t>
            </a:r>
            <a:r>
              <a:rPr dirty="0"/>
              <a:t>en</a:t>
            </a:r>
            <a:r>
              <a:rPr dirty="0" spc="-125"/>
              <a:t> </a:t>
            </a:r>
            <a:r>
              <a:rPr dirty="0"/>
              <a:t>la</a:t>
            </a:r>
            <a:r>
              <a:rPr dirty="0" spc="-130"/>
              <a:t> </a:t>
            </a:r>
            <a:r>
              <a:rPr dirty="0" spc="-70"/>
              <a:t>estructura</a:t>
            </a:r>
            <a:r>
              <a:rPr dirty="0" spc="-125"/>
              <a:t> </a:t>
            </a:r>
            <a:r>
              <a:rPr dirty="0" spc="-50"/>
              <a:t>de</a:t>
            </a:r>
            <a:r>
              <a:rPr dirty="0" spc="-125"/>
              <a:t> </a:t>
            </a:r>
            <a:r>
              <a:rPr dirty="0" spc="-25"/>
              <a:t>las </a:t>
            </a:r>
            <a:r>
              <a:rPr dirty="0" spc="-60"/>
              <a:t>parcelas</a:t>
            </a:r>
            <a:r>
              <a:rPr dirty="0" spc="-130"/>
              <a:t> </a:t>
            </a:r>
            <a:r>
              <a:rPr dirty="0" spc="-10"/>
              <a:t>rurales.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34001" y="4345328"/>
            <a:ext cx="338074" cy="319661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34001" y="5452538"/>
            <a:ext cx="338074" cy="31964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49778" y="4829427"/>
            <a:ext cx="338074" cy="319661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18226" y="4829427"/>
            <a:ext cx="338074" cy="319661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18226" y="5968462"/>
            <a:ext cx="338074" cy="319649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49778" y="5968450"/>
            <a:ext cx="338084" cy="319661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34001" y="6484374"/>
            <a:ext cx="338074" cy="319661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34001" y="2231168"/>
            <a:ext cx="338074" cy="319651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33977" y="3338380"/>
            <a:ext cx="338084" cy="319661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18201" y="2715269"/>
            <a:ext cx="338084" cy="319649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18201" y="3854304"/>
            <a:ext cx="338084" cy="319661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49778" y="3854292"/>
            <a:ext cx="338074" cy="319649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81330" y="5968450"/>
            <a:ext cx="338084" cy="319661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65554" y="6484374"/>
            <a:ext cx="338074" cy="319661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1072900" y="2121597"/>
            <a:ext cx="7113905" cy="385064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12700" marR="5080">
              <a:lnSpc>
                <a:spcPts val="2620"/>
              </a:lnSpc>
              <a:spcBef>
                <a:spcPts val="200"/>
              </a:spcBef>
            </a:pP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La</a:t>
            </a:r>
            <a:r>
              <a:rPr dirty="0" sz="2200" spc="-114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 spc="-40">
                <a:solidFill>
                  <a:srgbClr val="FFFFFF"/>
                </a:solidFill>
                <a:latin typeface="Lato"/>
                <a:cs typeface="Lato"/>
              </a:rPr>
              <a:t>Ley</a:t>
            </a:r>
            <a:r>
              <a:rPr dirty="0" sz="2200" spc="-11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Lato"/>
                <a:cs typeface="Lato"/>
              </a:rPr>
              <a:t>10.723</a:t>
            </a:r>
            <a:r>
              <a:rPr dirty="0" sz="2200" spc="-114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(LCP)</a:t>
            </a:r>
            <a:r>
              <a:rPr dirty="0" sz="2200" spc="-11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Lato"/>
                <a:cs typeface="Lato"/>
              </a:rPr>
              <a:t>de</a:t>
            </a:r>
            <a:r>
              <a:rPr dirty="0" sz="2200" spc="-114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Lato"/>
                <a:cs typeface="Lato"/>
              </a:rPr>
              <a:t>1946,</a:t>
            </a:r>
            <a:r>
              <a:rPr dirty="0" sz="2200" spc="-11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fija</a:t>
            </a:r>
            <a:r>
              <a:rPr dirty="0" sz="2200" spc="-11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mínimos</a:t>
            </a:r>
            <a:r>
              <a:rPr dirty="0" sz="2200" spc="-114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para</a:t>
            </a:r>
            <a:r>
              <a:rPr dirty="0" sz="2200" spc="-11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creación</a:t>
            </a:r>
            <a:r>
              <a:rPr dirty="0" sz="2200" spc="-114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 spc="-25">
                <a:solidFill>
                  <a:srgbClr val="FFFFFF"/>
                </a:solidFill>
                <a:latin typeface="Lato"/>
                <a:cs typeface="Lato"/>
              </a:rPr>
              <a:t>de </a:t>
            </a: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parcelas</a:t>
            </a:r>
            <a:r>
              <a:rPr dirty="0" sz="2200" spc="-65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Lato"/>
                <a:cs typeface="Lato"/>
              </a:rPr>
              <a:t>rurales:</a:t>
            </a:r>
            <a:endParaRPr sz="2200">
              <a:latin typeface="Lato"/>
              <a:cs typeface="Lato"/>
            </a:endParaRPr>
          </a:p>
          <a:p>
            <a:pPr marL="469265" indent="-396875">
              <a:lnSpc>
                <a:spcPts val="2630"/>
              </a:lnSpc>
              <a:spcBef>
                <a:spcPts val="2535"/>
              </a:spcBef>
              <a:buFont typeface="Arial"/>
              <a:buChar char="●"/>
              <a:tabLst>
                <a:tab pos="469265" algn="l"/>
              </a:tabLst>
            </a:pP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5hás</a:t>
            </a:r>
            <a:r>
              <a:rPr dirty="0" sz="2200" spc="-9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Lato"/>
                <a:cs typeface="Lato"/>
              </a:rPr>
              <a:t>de</a:t>
            </a:r>
            <a:r>
              <a:rPr dirty="0" sz="2200" spc="-85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carácter</a:t>
            </a:r>
            <a:r>
              <a:rPr dirty="0" sz="2200" spc="-85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Lato"/>
                <a:cs typeface="Lato"/>
              </a:rPr>
              <a:t>general</a:t>
            </a:r>
            <a:endParaRPr sz="2200">
              <a:latin typeface="Lato"/>
              <a:cs typeface="Lato"/>
            </a:endParaRPr>
          </a:p>
          <a:p>
            <a:pPr marL="469265" indent="-396875">
              <a:lnSpc>
                <a:spcPts val="2630"/>
              </a:lnSpc>
              <a:buFont typeface="Arial"/>
              <a:buChar char="●"/>
              <a:tabLst>
                <a:tab pos="469265" algn="l"/>
              </a:tabLst>
            </a:pP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3hás</a:t>
            </a:r>
            <a:r>
              <a:rPr dirty="0" sz="2200" spc="-105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 spc="-35">
                <a:solidFill>
                  <a:srgbClr val="FFFFFF"/>
                </a:solidFill>
                <a:latin typeface="Lato"/>
                <a:cs typeface="Lato"/>
              </a:rPr>
              <a:t>como</a:t>
            </a:r>
            <a:r>
              <a:rPr dirty="0" sz="2200" spc="-10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 spc="-35">
                <a:solidFill>
                  <a:srgbClr val="FFFFFF"/>
                </a:solidFill>
                <a:latin typeface="Lato"/>
                <a:cs typeface="Lato"/>
              </a:rPr>
              <a:t>excepción</a:t>
            </a:r>
            <a:r>
              <a:rPr dirty="0" sz="2200" spc="-105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para</a:t>
            </a:r>
            <a:r>
              <a:rPr dirty="0" sz="2200" spc="-10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Lato"/>
                <a:cs typeface="Lato"/>
              </a:rPr>
              <a:t>Montevideo</a:t>
            </a:r>
            <a:r>
              <a:rPr dirty="0" sz="2200" spc="-105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Lato"/>
                <a:cs typeface="Lato"/>
              </a:rPr>
              <a:t>y</a:t>
            </a:r>
            <a:r>
              <a:rPr dirty="0" sz="2200" spc="-10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Lato"/>
                <a:cs typeface="Lato"/>
              </a:rPr>
              <a:t>Canelones</a:t>
            </a:r>
            <a:endParaRPr sz="2200">
              <a:latin typeface="Lato"/>
              <a:cs typeface="Lato"/>
            </a:endParaRPr>
          </a:p>
          <a:p>
            <a:pPr>
              <a:lnSpc>
                <a:spcPct val="100000"/>
              </a:lnSpc>
              <a:spcBef>
                <a:spcPts val="1295"/>
              </a:spcBef>
              <a:buClr>
                <a:srgbClr val="FFFFFF"/>
              </a:buClr>
              <a:buFont typeface="Arial"/>
              <a:buChar char="●"/>
            </a:pPr>
            <a:endParaRPr sz="2200">
              <a:latin typeface="Lato"/>
              <a:cs typeface="Lato"/>
            </a:endParaRPr>
          </a:p>
          <a:p>
            <a:pPr marL="19685" marR="66040">
              <a:lnSpc>
                <a:spcPts val="2620"/>
              </a:lnSpc>
              <a:spcBef>
                <a:spcPts val="5"/>
              </a:spcBef>
            </a:pP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Con</a:t>
            </a:r>
            <a:r>
              <a:rPr dirty="0" sz="2200" spc="-8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las</a:t>
            </a:r>
            <a:r>
              <a:rPr dirty="0" sz="2200" spc="-75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Lato"/>
                <a:cs typeface="Lato"/>
              </a:rPr>
              <a:t>modificaciones</a:t>
            </a:r>
            <a:r>
              <a:rPr dirty="0" sz="2200" spc="-75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introducidas</a:t>
            </a:r>
            <a:r>
              <a:rPr dirty="0" sz="2200" spc="-75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por</a:t>
            </a:r>
            <a:r>
              <a:rPr dirty="0" sz="2200" spc="-75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 spc="-25">
                <a:solidFill>
                  <a:srgbClr val="FFFFFF"/>
                </a:solidFill>
                <a:latin typeface="Lato"/>
                <a:cs typeface="Lato"/>
              </a:rPr>
              <a:t>leyes</a:t>
            </a:r>
            <a:r>
              <a:rPr dirty="0" sz="2200" spc="-75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Lato"/>
                <a:cs typeface="Lato"/>
              </a:rPr>
              <a:t>posteriores, </a:t>
            </a:r>
            <a:r>
              <a:rPr dirty="0" sz="2200" spc="-20">
                <a:solidFill>
                  <a:srgbClr val="FFFFFF"/>
                </a:solidFill>
                <a:latin typeface="Lato"/>
                <a:cs typeface="Lato"/>
              </a:rPr>
              <a:t>se</a:t>
            </a:r>
            <a:r>
              <a:rPr dirty="0" sz="2200" spc="-114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Lato"/>
                <a:cs typeface="Lato"/>
              </a:rPr>
              <a:t>incluyen</a:t>
            </a:r>
            <a:r>
              <a:rPr dirty="0" sz="2200" spc="-11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Lato"/>
                <a:cs typeface="Lato"/>
              </a:rPr>
              <a:t>en</a:t>
            </a:r>
            <a:r>
              <a:rPr dirty="0" sz="2200" spc="-114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las</a:t>
            </a:r>
            <a:r>
              <a:rPr dirty="0" sz="2200" spc="-11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Lato"/>
                <a:cs typeface="Lato"/>
              </a:rPr>
              <a:t>excepciones:</a:t>
            </a:r>
            <a:endParaRPr sz="2200">
              <a:latin typeface="Lato"/>
              <a:cs typeface="Lato"/>
            </a:endParaRPr>
          </a:p>
          <a:p>
            <a:pPr marL="476884" indent="-397510">
              <a:lnSpc>
                <a:spcPts val="2540"/>
              </a:lnSpc>
              <a:buFont typeface="Arial"/>
              <a:buChar char="●"/>
              <a:tabLst>
                <a:tab pos="476884" algn="l"/>
              </a:tabLst>
            </a:pP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San</a:t>
            </a:r>
            <a:r>
              <a:rPr dirty="0" sz="2200" spc="-8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José</a:t>
            </a:r>
            <a:r>
              <a:rPr dirty="0" sz="2200" spc="-8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(a</a:t>
            </a:r>
            <a:r>
              <a:rPr dirty="0" sz="2200" spc="-75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partir</a:t>
            </a:r>
            <a:r>
              <a:rPr dirty="0" sz="2200" spc="-8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Lato"/>
                <a:cs typeface="Lato"/>
              </a:rPr>
              <a:t>de</a:t>
            </a:r>
            <a:r>
              <a:rPr dirty="0" sz="2200" spc="-8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Lato"/>
                <a:cs typeface="Lato"/>
              </a:rPr>
              <a:t>2021)</a:t>
            </a:r>
            <a:endParaRPr sz="2200">
              <a:latin typeface="Lato"/>
              <a:cs typeface="Lato"/>
            </a:endParaRPr>
          </a:p>
          <a:p>
            <a:pPr marL="476884" indent="-397510">
              <a:lnSpc>
                <a:spcPts val="2625"/>
              </a:lnSpc>
              <a:buFont typeface="Arial"/>
              <a:buChar char="●"/>
              <a:tabLst>
                <a:tab pos="476884" algn="l"/>
              </a:tabLst>
            </a:pP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Colonia</a:t>
            </a:r>
            <a:r>
              <a:rPr dirty="0" sz="2200" spc="-45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(a</a:t>
            </a:r>
            <a:r>
              <a:rPr dirty="0" sz="2200" spc="-45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partir</a:t>
            </a:r>
            <a:r>
              <a:rPr dirty="0" sz="2200" spc="-45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Lato"/>
                <a:cs typeface="Lato"/>
              </a:rPr>
              <a:t>de</a:t>
            </a:r>
            <a:r>
              <a:rPr dirty="0" sz="2200" spc="-45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Lato"/>
                <a:cs typeface="Lato"/>
              </a:rPr>
              <a:t>2024)</a:t>
            </a:r>
            <a:endParaRPr sz="2200">
              <a:latin typeface="Lato"/>
              <a:cs typeface="Lato"/>
            </a:endParaRPr>
          </a:p>
          <a:p>
            <a:pPr marL="476884" indent="-397510">
              <a:lnSpc>
                <a:spcPts val="2630"/>
              </a:lnSpc>
              <a:buFont typeface="Arial"/>
              <a:buChar char="●"/>
              <a:tabLst>
                <a:tab pos="476884" algn="l"/>
              </a:tabLst>
            </a:pP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Maldonado</a:t>
            </a:r>
            <a:r>
              <a:rPr dirty="0" sz="2200" spc="-65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(a</a:t>
            </a:r>
            <a:r>
              <a:rPr dirty="0" sz="2200" spc="-65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FFFFFF"/>
                </a:solidFill>
                <a:latin typeface="Lato"/>
                <a:cs typeface="Lato"/>
              </a:rPr>
              <a:t>partir</a:t>
            </a:r>
            <a:r>
              <a:rPr dirty="0" sz="2200" spc="-6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Lato"/>
                <a:cs typeface="Lato"/>
              </a:rPr>
              <a:t>de</a:t>
            </a:r>
            <a:r>
              <a:rPr dirty="0" sz="2200" spc="-65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Lato"/>
                <a:cs typeface="Lato"/>
              </a:rPr>
              <a:t>2024)</a:t>
            </a:r>
            <a:endParaRPr sz="220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772384" y="19049"/>
            <a:ext cx="4419600" cy="6838950"/>
          </a:xfrm>
          <a:custGeom>
            <a:avLst/>
            <a:gdLst/>
            <a:ahLst/>
            <a:cxnLst/>
            <a:rect l="l" t="t" r="r" b="b"/>
            <a:pathLst>
              <a:path w="4419600" h="6838950">
                <a:moveTo>
                  <a:pt x="0" y="0"/>
                </a:moveTo>
                <a:lnTo>
                  <a:pt x="4419591" y="0"/>
                </a:lnTo>
                <a:lnTo>
                  <a:pt x="4419591" y="6838936"/>
                </a:lnTo>
                <a:lnTo>
                  <a:pt x="0" y="6838936"/>
                </a:lnTo>
                <a:lnTo>
                  <a:pt x="0" y="0"/>
                </a:lnTo>
                <a:close/>
              </a:path>
            </a:pathLst>
          </a:custGeom>
          <a:solidFill>
            <a:srgbClr val="F9AF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68106" y="2771299"/>
            <a:ext cx="2196465" cy="951230"/>
          </a:xfrm>
          <a:prstGeom prst="rect"/>
        </p:spPr>
        <p:txBody>
          <a:bodyPr wrap="square" lIns="0" tIns="68580" rIns="0" bIns="0" rtlCol="0" vert="horz">
            <a:spAutoFit/>
          </a:bodyPr>
          <a:lstStyle/>
          <a:p>
            <a:pPr marL="12700" marR="5080" indent="235585">
              <a:lnSpc>
                <a:spcPts val="3450"/>
              </a:lnSpc>
              <a:spcBef>
                <a:spcPts val="540"/>
              </a:spcBef>
            </a:pPr>
            <a:r>
              <a:rPr dirty="0" spc="-10"/>
              <a:t>Objetivo </a:t>
            </a:r>
            <a:r>
              <a:rPr dirty="0" spc="-35"/>
              <a:t>del</a:t>
            </a:r>
            <a:r>
              <a:rPr dirty="0" spc="-155"/>
              <a:t> </a:t>
            </a:r>
            <a:r>
              <a:rPr dirty="0" spc="-85"/>
              <a:t>trabajo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542849" y="1435274"/>
            <a:ext cx="6889115" cy="4254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5599"/>
              </a:lnSpc>
              <a:spcBef>
                <a:spcPts val="100"/>
              </a:spcBef>
            </a:pPr>
            <a:r>
              <a:rPr dirty="0" sz="4000">
                <a:solidFill>
                  <a:srgbClr val="666666"/>
                </a:solidFill>
                <a:latin typeface="Lato"/>
                <a:cs typeface="Lato"/>
              </a:rPr>
              <a:t>El</a:t>
            </a:r>
            <a:r>
              <a:rPr dirty="0" sz="4000" spc="50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4000">
                <a:solidFill>
                  <a:srgbClr val="666666"/>
                </a:solidFill>
                <a:latin typeface="Lato"/>
                <a:cs typeface="Lato"/>
              </a:rPr>
              <a:t>presente</a:t>
            </a:r>
            <a:r>
              <a:rPr dirty="0" sz="4000" spc="50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4000">
                <a:solidFill>
                  <a:srgbClr val="666666"/>
                </a:solidFill>
                <a:latin typeface="Lato"/>
                <a:cs typeface="Lato"/>
              </a:rPr>
              <a:t>trabajo</a:t>
            </a:r>
            <a:r>
              <a:rPr dirty="0" sz="4000" spc="50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4000">
                <a:solidFill>
                  <a:srgbClr val="666666"/>
                </a:solidFill>
                <a:latin typeface="Lato"/>
                <a:cs typeface="Lato"/>
              </a:rPr>
              <a:t>tiene</a:t>
            </a:r>
            <a:r>
              <a:rPr dirty="0" sz="4000" spc="50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4000" spc="-20">
                <a:solidFill>
                  <a:srgbClr val="666666"/>
                </a:solidFill>
                <a:latin typeface="Lato"/>
                <a:cs typeface="Lato"/>
              </a:rPr>
              <a:t>como </a:t>
            </a:r>
            <a:r>
              <a:rPr dirty="0" sz="4000">
                <a:solidFill>
                  <a:srgbClr val="666666"/>
                </a:solidFill>
                <a:latin typeface="Lato"/>
                <a:cs typeface="Lato"/>
              </a:rPr>
              <a:t>objetivo</a:t>
            </a:r>
            <a:r>
              <a:rPr dirty="0" sz="4000" spc="95">
                <a:solidFill>
                  <a:srgbClr val="666666"/>
                </a:solidFill>
                <a:latin typeface="Lato"/>
                <a:cs typeface="Lato"/>
              </a:rPr>
              <a:t>  </a:t>
            </a:r>
            <a:r>
              <a:rPr dirty="0" sz="4000">
                <a:solidFill>
                  <a:srgbClr val="666666"/>
                </a:solidFill>
                <a:latin typeface="Lato"/>
                <a:cs typeface="Lato"/>
              </a:rPr>
              <a:t>el</a:t>
            </a:r>
            <a:r>
              <a:rPr dirty="0" sz="4000" spc="95">
                <a:solidFill>
                  <a:srgbClr val="666666"/>
                </a:solidFill>
                <a:latin typeface="Lato"/>
                <a:cs typeface="Lato"/>
              </a:rPr>
              <a:t>  </a:t>
            </a:r>
            <a:r>
              <a:rPr dirty="0" sz="4000">
                <a:solidFill>
                  <a:srgbClr val="666666"/>
                </a:solidFill>
                <a:latin typeface="Lato"/>
                <a:cs typeface="Lato"/>
              </a:rPr>
              <a:t>monitoreo</a:t>
            </a:r>
            <a:r>
              <a:rPr dirty="0" sz="4000" spc="95">
                <a:solidFill>
                  <a:srgbClr val="666666"/>
                </a:solidFill>
                <a:latin typeface="Lato"/>
                <a:cs typeface="Lato"/>
              </a:rPr>
              <a:t>  </a:t>
            </a:r>
            <a:r>
              <a:rPr dirty="0" sz="4000">
                <a:solidFill>
                  <a:srgbClr val="666666"/>
                </a:solidFill>
                <a:latin typeface="Lato"/>
                <a:cs typeface="Lato"/>
              </a:rPr>
              <a:t>de</a:t>
            </a:r>
            <a:r>
              <a:rPr dirty="0" sz="4000" spc="100">
                <a:solidFill>
                  <a:srgbClr val="666666"/>
                </a:solidFill>
                <a:latin typeface="Lato"/>
                <a:cs typeface="Lato"/>
              </a:rPr>
              <a:t>  </a:t>
            </a:r>
            <a:r>
              <a:rPr dirty="0" sz="4000" spc="-25">
                <a:solidFill>
                  <a:srgbClr val="666666"/>
                </a:solidFill>
                <a:latin typeface="Lato"/>
                <a:cs typeface="Lato"/>
              </a:rPr>
              <a:t>las </a:t>
            </a:r>
            <a:r>
              <a:rPr dirty="0" sz="4000">
                <a:solidFill>
                  <a:srgbClr val="666666"/>
                </a:solidFill>
                <a:latin typeface="Lato"/>
                <a:cs typeface="Lato"/>
              </a:rPr>
              <a:t>modificaciones</a:t>
            </a:r>
            <a:r>
              <a:rPr dirty="0" sz="4000" spc="430">
                <a:solidFill>
                  <a:srgbClr val="666666"/>
                </a:solidFill>
                <a:latin typeface="Lato"/>
                <a:cs typeface="Lato"/>
              </a:rPr>
              <a:t>   </a:t>
            </a:r>
            <a:r>
              <a:rPr dirty="0" sz="4000">
                <a:solidFill>
                  <a:srgbClr val="666666"/>
                </a:solidFill>
                <a:latin typeface="Lato"/>
                <a:cs typeface="Lato"/>
              </a:rPr>
              <a:t>de</a:t>
            </a:r>
            <a:r>
              <a:rPr dirty="0" sz="4000" spc="434">
                <a:solidFill>
                  <a:srgbClr val="666666"/>
                </a:solidFill>
                <a:latin typeface="Lato"/>
                <a:cs typeface="Lato"/>
              </a:rPr>
              <a:t>   </a:t>
            </a:r>
            <a:r>
              <a:rPr dirty="0" sz="4000">
                <a:solidFill>
                  <a:srgbClr val="666666"/>
                </a:solidFill>
                <a:latin typeface="Lato"/>
                <a:cs typeface="Lato"/>
              </a:rPr>
              <a:t>la</a:t>
            </a:r>
            <a:r>
              <a:rPr dirty="0" sz="4000" spc="434">
                <a:solidFill>
                  <a:srgbClr val="666666"/>
                </a:solidFill>
                <a:latin typeface="Lato"/>
                <a:cs typeface="Lato"/>
              </a:rPr>
              <a:t>   </a:t>
            </a:r>
            <a:r>
              <a:rPr dirty="0" sz="4000" spc="-25">
                <a:solidFill>
                  <a:srgbClr val="666666"/>
                </a:solidFill>
                <a:latin typeface="Lato"/>
                <a:cs typeface="Lato"/>
              </a:rPr>
              <a:t>LCP </a:t>
            </a:r>
            <a:r>
              <a:rPr dirty="0" sz="4000">
                <a:solidFill>
                  <a:srgbClr val="666666"/>
                </a:solidFill>
                <a:latin typeface="Lato"/>
                <a:cs typeface="Lato"/>
              </a:rPr>
              <a:t>posteriores</a:t>
            </a:r>
            <a:r>
              <a:rPr dirty="0" sz="4000" spc="790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4000">
                <a:solidFill>
                  <a:srgbClr val="666666"/>
                </a:solidFill>
                <a:latin typeface="Lato"/>
                <a:cs typeface="Lato"/>
              </a:rPr>
              <a:t>a</a:t>
            </a:r>
            <a:r>
              <a:rPr dirty="0" sz="4000" spc="795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4000">
                <a:solidFill>
                  <a:srgbClr val="666666"/>
                </a:solidFill>
                <a:latin typeface="Lato"/>
                <a:cs typeface="Lato"/>
              </a:rPr>
              <a:t>la</a:t>
            </a:r>
            <a:r>
              <a:rPr dirty="0" sz="4000" spc="795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4000">
                <a:solidFill>
                  <a:srgbClr val="666666"/>
                </a:solidFill>
                <a:latin typeface="Lato"/>
                <a:cs typeface="Lato"/>
              </a:rPr>
              <a:t>LOTDS,</a:t>
            </a:r>
            <a:r>
              <a:rPr dirty="0" sz="4000" spc="795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4000">
                <a:solidFill>
                  <a:srgbClr val="666666"/>
                </a:solidFill>
                <a:latin typeface="Lato"/>
                <a:cs typeface="Lato"/>
              </a:rPr>
              <a:t>y</a:t>
            </a:r>
            <a:r>
              <a:rPr dirty="0" sz="4000" spc="795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4000" spc="-25">
                <a:solidFill>
                  <a:srgbClr val="666666"/>
                </a:solidFill>
                <a:latin typeface="Lato"/>
                <a:cs typeface="Lato"/>
              </a:rPr>
              <a:t>su </a:t>
            </a:r>
            <a:r>
              <a:rPr dirty="0" sz="4000">
                <a:solidFill>
                  <a:srgbClr val="666666"/>
                </a:solidFill>
                <a:latin typeface="Lato"/>
                <a:cs typeface="Lato"/>
              </a:rPr>
              <a:t>influencia</a:t>
            </a:r>
            <a:r>
              <a:rPr dirty="0" sz="4000" spc="785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4000">
                <a:solidFill>
                  <a:srgbClr val="666666"/>
                </a:solidFill>
                <a:latin typeface="Lato"/>
                <a:cs typeface="Lato"/>
              </a:rPr>
              <a:t>en</a:t>
            </a:r>
            <a:r>
              <a:rPr dirty="0" sz="4000" spc="785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4000">
                <a:solidFill>
                  <a:srgbClr val="666666"/>
                </a:solidFill>
                <a:latin typeface="Lato"/>
                <a:cs typeface="Lato"/>
              </a:rPr>
              <a:t>la</a:t>
            </a:r>
            <a:r>
              <a:rPr dirty="0" sz="4000" spc="785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4000">
                <a:solidFill>
                  <a:srgbClr val="666666"/>
                </a:solidFill>
                <a:latin typeface="Lato"/>
                <a:cs typeface="Lato"/>
              </a:rPr>
              <a:t>estructura</a:t>
            </a:r>
            <a:r>
              <a:rPr dirty="0" sz="4000" spc="785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4000" spc="-25">
                <a:solidFill>
                  <a:srgbClr val="666666"/>
                </a:solidFill>
                <a:latin typeface="Lato"/>
                <a:cs typeface="Lato"/>
              </a:rPr>
              <a:t>de </a:t>
            </a:r>
            <a:r>
              <a:rPr dirty="0" sz="4000">
                <a:solidFill>
                  <a:srgbClr val="666666"/>
                </a:solidFill>
                <a:latin typeface="Lato"/>
                <a:cs typeface="Lato"/>
              </a:rPr>
              <a:t>las</a:t>
            </a:r>
            <a:r>
              <a:rPr dirty="0" sz="4000" spc="-140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4000">
                <a:solidFill>
                  <a:srgbClr val="666666"/>
                </a:solidFill>
                <a:latin typeface="Lato"/>
                <a:cs typeface="Lato"/>
              </a:rPr>
              <a:t>parcelas</a:t>
            </a:r>
            <a:r>
              <a:rPr dirty="0" sz="4000" spc="-135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4000" spc="-10">
                <a:solidFill>
                  <a:srgbClr val="666666"/>
                </a:solidFill>
                <a:latin typeface="Lato"/>
                <a:cs typeface="Lato"/>
              </a:rPr>
              <a:t>rurales.</a:t>
            </a:r>
            <a:endParaRPr sz="400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1685289"/>
          </a:xfrm>
          <a:custGeom>
            <a:avLst/>
            <a:gdLst/>
            <a:ahLst/>
            <a:cxnLst/>
            <a:rect l="l" t="t" r="r" b="b"/>
            <a:pathLst>
              <a:path w="12192000" h="1685289">
                <a:moveTo>
                  <a:pt x="12191975" y="1685096"/>
                </a:moveTo>
                <a:lnTo>
                  <a:pt x="0" y="1685096"/>
                </a:lnTo>
                <a:lnTo>
                  <a:pt x="0" y="0"/>
                </a:lnTo>
                <a:lnTo>
                  <a:pt x="12191975" y="0"/>
                </a:lnTo>
                <a:lnTo>
                  <a:pt x="12191975" y="1685096"/>
                </a:lnTo>
                <a:close/>
              </a:path>
            </a:pathLst>
          </a:custGeom>
          <a:solidFill>
            <a:srgbClr val="0049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5"/>
              <a:t>Procesamiento</a:t>
            </a:r>
            <a:r>
              <a:rPr dirty="0" spc="-114"/>
              <a:t> </a:t>
            </a:r>
            <a:r>
              <a:rPr dirty="0" spc="-50"/>
              <a:t>de</a:t>
            </a:r>
            <a:r>
              <a:rPr dirty="0" spc="-114"/>
              <a:t> </a:t>
            </a:r>
            <a:r>
              <a:rPr dirty="0"/>
              <a:t>los</a:t>
            </a:r>
            <a:r>
              <a:rPr dirty="0" spc="-110"/>
              <a:t> </a:t>
            </a:r>
            <a:r>
              <a:rPr dirty="0" spc="-135"/>
              <a:t>DAC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2426990" y="2512665"/>
            <a:ext cx="7586980" cy="3027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>
                <a:solidFill>
                  <a:srgbClr val="666666"/>
                </a:solidFill>
                <a:latin typeface="Lato"/>
                <a:cs typeface="Lato"/>
              </a:rPr>
              <a:t>Procesamiento</a:t>
            </a:r>
            <a:r>
              <a:rPr dirty="0" sz="2200" spc="-100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 spc="-20">
                <a:solidFill>
                  <a:srgbClr val="666666"/>
                </a:solidFill>
                <a:latin typeface="Lato"/>
                <a:cs typeface="Lato"/>
              </a:rPr>
              <a:t>de</a:t>
            </a:r>
            <a:r>
              <a:rPr dirty="0" sz="2200" spc="-100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666666"/>
                </a:solidFill>
                <a:latin typeface="Lato"/>
                <a:cs typeface="Lato"/>
              </a:rPr>
              <a:t>información</a:t>
            </a:r>
            <a:r>
              <a:rPr dirty="0" sz="2200" spc="-100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666666"/>
                </a:solidFill>
                <a:latin typeface="Lato"/>
                <a:cs typeface="Lato"/>
              </a:rPr>
              <a:t>del</a:t>
            </a:r>
            <a:r>
              <a:rPr dirty="0" sz="2200" spc="-95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666666"/>
                </a:solidFill>
                <a:latin typeface="Lato"/>
                <a:cs typeface="Lato"/>
              </a:rPr>
              <a:t>parcelario</a:t>
            </a:r>
            <a:r>
              <a:rPr dirty="0" sz="2200" spc="-100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 spc="-10">
                <a:solidFill>
                  <a:srgbClr val="666666"/>
                </a:solidFill>
                <a:latin typeface="Lato"/>
                <a:cs typeface="Lato"/>
              </a:rPr>
              <a:t>catastral</a:t>
            </a:r>
            <a:endParaRPr sz="2200">
              <a:latin typeface="Lato"/>
              <a:cs typeface="Lato"/>
            </a:endParaRPr>
          </a:p>
          <a:p>
            <a:pPr marL="469265" indent="-396875">
              <a:lnSpc>
                <a:spcPct val="100000"/>
              </a:lnSpc>
              <a:spcBef>
                <a:spcPts val="2610"/>
              </a:spcBef>
              <a:buFont typeface="Arial"/>
              <a:buChar char="●"/>
              <a:tabLst>
                <a:tab pos="469265" algn="l"/>
              </a:tabLst>
            </a:pPr>
            <a:r>
              <a:rPr dirty="0" sz="2200" spc="-10">
                <a:solidFill>
                  <a:srgbClr val="666666"/>
                </a:solidFill>
                <a:latin typeface="Lato"/>
                <a:cs typeface="Lato"/>
              </a:rPr>
              <a:t>depuración</a:t>
            </a:r>
            <a:r>
              <a:rPr dirty="0" sz="2200" spc="-105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 spc="-20">
                <a:solidFill>
                  <a:srgbClr val="666666"/>
                </a:solidFill>
                <a:latin typeface="Lato"/>
                <a:cs typeface="Lato"/>
              </a:rPr>
              <a:t>de</a:t>
            </a:r>
            <a:r>
              <a:rPr dirty="0" sz="2200" spc="-100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 spc="-10">
                <a:solidFill>
                  <a:srgbClr val="666666"/>
                </a:solidFill>
                <a:latin typeface="Lato"/>
                <a:cs typeface="Lato"/>
              </a:rPr>
              <a:t>polígonos</a:t>
            </a:r>
            <a:endParaRPr sz="2200">
              <a:latin typeface="Lato"/>
              <a:cs typeface="Lato"/>
            </a:endParaRPr>
          </a:p>
          <a:p>
            <a:pPr marL="469265" indent="-396875">
              <a:lnSpc>
                <a:spcPct val="100000"/>
              </a:lnSpc>
              <a:spcBef>
                <a:spcPts val="2610"/>
              </a:spcBef>
              <a:buFont typeface="Arial"/>
              <a:buChar char="●"/>
              <a:tabLst>
                <a:tab pos="469265" algn="l"/>
              </a:tabLst>
            </a:pPr>
            <a:r>
              <a:rPr dirty="0" sz="2200" spc="-10">
                <a:solidFill>
                  <a:srgbClr val="666666"/>
                </a:solidFill>
                <a:latin typeface="Lato"/>
                <a:cs typeface="Lato"/>
              </a:rPr>
              <a:t>generación</a:t>
            </a:r>
            <a:r>
              <a:rPr dirty="0" sz="2200" spc="-105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 spc="-20">
                <a:solidFill>
                  <a:srgbClr val="666666"/>
                </a:solidFill>
                <a:latin typeface="Lato"/>
                <a:cs typeface="Lato"/>
              </a:rPr>
              <a:t>de</a:t>
            </a:r>
            <a:r>
              <a:rPr dirty="0" sz="2200" spc="-100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 spc="-10">
                <a:solidFill>
                  <a:srgbClr val="666666"/>
                </a:solidFill>
                <a:latin typeface="Lato"/>
                <a:cs typeface="Lato"/>
              </a:rPr>
              <a:t>centroides</a:t>
            </a:r>
            <a:endParaRPr sz="2200">
              <a:latin typeface="Lato"/>
              <a:cs typeface="Lato"/>
            </a:endParaRPr>
          </a:p>
          <a:p>
            <a:pPr marL="469265" indent="-396875">
              <a:lnSpc>
                <a:spcPct val="100000"/>
              </a:lnSpc>
              <a:spcBef>
                <a:spcPts val="2610"/>
              </a:spcBef>
              <a:buFont typeface="Arial"/>
              <a:buChar char="●"/>
              <a:tabLst>
                <a:tab pos="469265" algn="l"/>
              </a:tabLst>
            </a:pPr>
            <a:r>
              <a:rPr dirty="0" sz="2200">
                <a:solidFill>
                  <a:srgbClr val="666666"/>
                </a:solidFill>
                <a:latin typeface="Lato"/>
                <a:cs typeface="Lato"/>
              </a:rPr>
              <a:t>contabilización</a:t>
            </a:r>
            <a:r>
              <a:rPr dirty="0" sz="2200" spc="-85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 spc="-20">
                <a:solidFill>
                  <a:srgbClr val="666666"/>
                </a:solidFill>
                <a:latin typeface="Lato"/>
                <a:cs typeface="Lato"/>
              </a:rPr>
              <a:t>de</a:t>
            </a:r>
            <a:r>
              <a:rPr dirty="0" sz="2200" spc="-80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666666"/>
                </a:solidFill>
                <a:latin typeface="Lato"/>
                <a:cs typeface="Lato"/>
              </a:rPr>
              <a:t>centroides</a:t>
            </a:r>
            <a:r>
              <a:rPr dirty="0" sz="2200" spc="-80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666666"/>
                </a:solidFill>
                <a:latin typeface="Lato"/>
                <a:cs typeface="Lato"/>
              </a:rPr>
              <a:t>por</a:t>
            </a:r>
            <a:r>
              <a:rPr dirty="0" sz="2200" spc="-80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666666"/>
                </a:solidFill>
                <a:latin typeface="Lato"/>
                <a:cs typeface="Lato"/>
              </a:rPr>
              <a:t>Malla</a:t>
            </a:r>
            <a:r>
              <a:rPr dirty="0" sz="2200" spc="-80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 spc="-10">
                <a:solidFill>
                  <a:srgbClr val="666666"/>
                </a:solidFill>
                <a:latin typeface="Lato"/>
                <a:cs typeface="Lato"/>
              </a:rPr>
              <a:t>Hexagonal</a:t>
            </a:r>
            <a:endParaRPr sz="2200">
              <a:latin typeface="Lato"/>
              <a:cs typeface="Lato"/>
            </a:endParaRPr>
          </a:p>
          <a:p>
            <a:pPr marL="469265" indent="-396875">
              <a:lnSpc>
                <a:spcPct val="100000"/>
              </a:lnSpc>
              <a:spcBef>
                <a:spcPts val="2610"/>
              </a:spcBef>
              <a:buFont typeface="Arial"/>
              <a:buChar char="●"/>
              <a:tabLst>
                <a:tab pos="469265" algn="l"/>
              </a:tabLst>
            </a:pPr>
            <a:r>
              <a:rPr dirty="0" sz="2200" spc="-10">
                <a:solidFill>
                  <a:srgbClr val="666666"/>
                </a:solidFill>
                <a:latin typeface="Lato"/>
                <a:cs typeface="Lato"/>
              </a:rPr>
              <a:t>comparación</a:t>
            </a:r>
            <a:r>
              <a:rPr dirty="0" sz="2200" spc="-105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 spc="-20">
                <a:solidFill>
                  <a:srgbClr val="666666"/>
                </a:solidFill>
                <a:latin typeface="Lato"/>
                <a:cs typeface="Lato"/>
              </a:rPr>
              <a:t>de</a:t>
            </a:r>
            <a:r>
              <a:rPr dirty="0" sz="2200" spc="-100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 spc="-20">
                <a:solidFill>
                  <a:srgbClr val="666666"/>
                </a:solidFill>
                <a:latin typeface="Lato"/>
                <a:cs typeface="Lato"/>
              </a:rPr>
              <a:t>polígonos</a:t>
            </a:r>
            <a:r>
              <a:rPr dirty="0" sz="2200" spc="-100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666666"/>
                </a:solidFill>
                <a:latin typeface="Lato"/>
                <a:cs typeface="Lato"/>
              </a:rPr>
              <a:t>entre</a:t>
            </a:r>
            <a:r>
              <a:rPr dirty="0" sz="2200" spc="-105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 spc="-20">
                <a:solidFill>
                  <a:srgbClr val="666666"/>
                </a:solidFill>
                <a:latin typeface="Lato"/>
                <a:cs typeface="Lato"/>
              </a:rPr>
              <a:t>dos</a:t>
            </a:r>
            <a:r>
              <a:rPr dirty="0" sz="2200" spc="-100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666666"/>
                </a:solidFill>
                <a:latin typeface="Lato"/>
                <a:cs typeface="Lato"/>
              </a:rPr>
              <a:t>períodos</a:t>
            </a:r>
            <a:r>
              <a:rPr dirty="0" sz="2200" spc="-100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 spc="-10">
                <a:solidFill>
                  <a:srgbClr val="666666"/>
                </a:solidFill>
                <a:latin typeface="Lato"/>
                <a:cs typeface="Lato"/>
              </a:rPr>
              <a:t>(ej.</a:t>
            </a:r>
            <a:r>
              <a:rPr dirty="0" sz="2200" spc="-105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 spc="-30">
                <a:solidFill>
                  <a:srgbClr val="666666"/>
                </a:solidFill>
                <a:latin typeface="Lato"/>
                <a:cs typeface="Lato"/>
              </a:rPr>
              <a:t>mes,</a:t>
            </a:r>
            <a:r>
              <a:rPr dirty="0" sz="2200" spc="-100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 spc="-20">
                <a:solidFill>
                  <a:srgbClr val="666666"/>
                </a:solidFill>
                <a:latin typeface="Lato"/>
                <a:cs typeface="Lato"/>
              </a:rPr>
              <a:t>año)</a:t>
            </a:r>
            <a:endParaRPr sz="220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49778" y="4829427"/>
            <a:ext cx="338074" cy="31966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18226" y="4829427"/>
            <a:ext cx="338074" cy="31966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18226" y="5968462"/>
            <a:ext cx="338074" cy="31964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49778" y="5968450"/>
            <a:ext cx="338084" cy="31966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34001" y="6484374"/>
            <a:ext cx="338074" cy="319661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34001" y="2231168"/>
            <a:ext cx="338074" cy="319651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33977" y="3338380"/>
            <a:ext cx="338084" cy="319661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18201" y="2715269"/>
            <a:ext cx="338084" cy="319649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18201" y="3854304"/>
            <a:ext cx="338084" cy="319661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49778" y="3854292"/>
            <a:ext cx="338074" cy="319649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81330" y="5968450"/>
            <a:ext cx="338084" cy="319661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65554" y="6484374"/>
            <a:ext cx="338074" cy="319661"/>
          </a:xfrm>
          <a:prstGeom prst="rect">
            <a:avLst/>
          </a:prstGeom>
        </p:spPr>
      </p:pic>
      <p:sp>
        <p:nvSpPr>
          <p:cNvPr id="14" name="object 14" descr=""/>
          <p:cNvSpPr/>
          <p:nvPr/>
        </p:nvSpPr>
        <p:spPr>
          <a:xfrm>
            <a:off x="0" y="0"/>
            <a:ext cx="12192000" cy="1685289"/>
          </a:xfrm>
          <a:custGeom>
            <a:avLst/>
            <a:gdLst/>
            <a:ahLst/>
            <a:cxnLst/>
            <a:rect l="l" t="t" r="r" b="b"/>
            <a:pathLst>
              <a:path w="12192000" h="1685289">
                <a:moveTo>
                  <a:pt x="12191975" y="1685096"/>
                </a:moveTo>
                <a:lnTo>
                  <a:pt x="0" y="1685096"/>
                </a:lnTo>
                <a:lnTo>
                  <a:pt x="0" y="0"/>
                </a:lnTo>
                <a:lnTo>
                  <a:pt x="12191975" y="0"/>
                </a:lnTo>
                <a:lnTo>
                  <a:pt x="12191975" y="1685096"/>
                </a:lnTo>
                <a:close/>
              </a:path>
            </a:pathLst>
          </a:custGeom>
          <a:solidFill>
            <a:srgbClr val="0049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5"/>
              <a:t>Procesamiento</a:t>
            </a:r>
            <a:r>
              <a:rPr dirty="0" spc="-114"/>
              <a:t> </a:t>
            </a:r>
            <a:r>
              <a:rPr dirty="0" spc="-50"/>
              <a:t>de</a:t>
            </a:r>
            <a:r>
              <a:rPr dirty="0" spc="-114"/>
              <a:t> </a:t>
            </a:r>
            <a:r>
              <a:rPr dirty="0"/>
              <a:t>los</a:t>
            </a:r>
            <a:r>
              <a:rPr dirty="0" spc="-110"/>
              <a:t> </a:t>
            </a:r>
            <a:r>
              <a:rPr dirty="0" spc="-135"/>
              <a:t>DAC</a:t>
            </a:r>
          </a:p>
        </p:txBody>
      </p:sp>
      <p:pic>
        <p:nvPicPr>
          <p:cNvPr id="16" name="object 1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43134" y="1215235"/>
            <a:ext cx="9690842" cy="559777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1685289"/>
          </a:xfrm>
          <a:custGeom>
            <a:avLst/>
            <a:gdLst/>
            <a:ahLst/>
            <a:cxnLst/>
            <a:rect l="l" t="t" r="r" b="b"/>
            <a:pathLst>
              <a:path w="12192000" h="1685289">
                <a:moveTo>
                  <a:pt x="12191975" y="1685096"/>
                </a:moveTo>
                <a:lnTo>
                  <a:pt x="0" y="1685096"/>
                </a:lnTo>
                <a:lnTo>
                  <a:pt x="0" y="0"/>
                </a:lnTo>
                <a:lnTo>
                  <a:pt x="12191975" y="0"/>
                </a:lnTo>
                <a:lnTo>
                  <a:pt x="12191975" y="1685096"/>
                </a:lnTo>
                <a:close/>
              </a:path>
            </a:pathLst>
          </a:custGeom>
          <a:solidFill>
            <a:srgbClr val="0049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5"/>
              <a:t>Procesamiento</a:t>
            </a:r>
            <a:r>
              <a:rPr dirty="0" spc="-114"/>
              <a:t> </a:t>
            </a:r>
            <a:r>
              <a:rPr dirty="0" spc="-50"/>
              <a:t>de</a:t>
            </a:r>
            <a:r>
              <a:rPr dirty="0" spc="-114"/>
              <a:t> </a:t>
            </a:r>
            <a:r>
              <a:rPr dirty="0"/>
              <a:t>los</a:t>
            </a:r>
            <a:r>
              <a:rPr dirty="0" spc="-110"/>
              <a:t> </a:t>
            </a:r>
            <a:r>
              <a:rPr dirty="0" spc="-135"/>
              <a:t>DAC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1842718" y="2512665"/>
            <a:ext cx="8463280" cy="23609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>
                <a:solidFill>
                  <a:srgbClr val="666666"/>
                </a:solidFill>
                <a:latin typeface="Lato"/>
                <a:cs typeface="Lato"/>
              </a:rPr>
              <a:t>Procesamiento</a:t>
            </a:r>
            <a:r>
              <a:rPr dirty="0" sz="2200" spc="-125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 spc="-20">
                <a:solidFill>
                  <a:srgbClr val="666666"/>
                </a:solidFill>
                <a:latin typeface="Lato"/>
                <a:cs typeface="Lato"/>
              </a:rPr>
              <a:t>de</a:t>
            </a:r>
            <a:r>
              <a:rPr dirty="0" sz="2200" spc="-120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666666"/>
                </a:solidFill>
                <a:latin typeface="Lato"/>
                <a:cs typeface="Lato"/>
              </a:rPr>
              <a:t>los</a:t>
            </a:r>
            <a:r>
              <a:rPr dirty="0" sz="2200" spc="-125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666666"/>
                </a:solidFill>
                <a:latin typeface="Lato"/>
                <a:cs typeface="Lato"/>
              </a:rPr>
              <a:t>datos</a:t>
            </a:r>
            <a:r>
              <a:rPr dirty="0" sz="2200" spc="-120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666666"/>
                </a:solidFill>
                <a:latin typeface="Lato"/>
                <a:cs typeface="Lato"/>
              </a:rPr>
              <a:t>alfanuméricos</a:t>
            </a:r>
            <a:r>
              <a:rPr dirty="0" sz="2200" spc="-125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 spc="-20">
                <a:solidFill>
                  <a:srgbClr val="666666"/>
                </a:solidFill>
                <a:latin typeface="Lato"/>
                <a:cs typeface="Lato"/>
              </a:rPr>
              <a:t>contenidos</a:t>
            </a:r>
            <a:r>
              <a:rPr dirty="0" sz="2200" spc="-120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 spc="-20">
                <a:solidFill>
                  <a:srgbClr val="666666"/>
                </a:solidFill>
                <a:latin typeface="Lato"/>
                <a:cs typeface="Lato"/>
              </a:rPr>
              <a:t>en</a:t>
            </a:r>
            <a:r>
              <a:rPr dirty="0" sz="2200" spc="-125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666666"/>
                </a:solidFill>
                <a:latin typeface="Lato"/>
                <a:cs typeface="Lato"/>
              </a:rPr>
              <a:t>el</a:t>
            </a:r>
            <a:r>
              <a:rPr dirty="0" sz="2200" spc="-120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 spc="-10">
                <a:solidFill>
                  <a:srgbClr val="666666"/>
                </a:solidFill>
                <a:latin typeface="Lato"/>
                <a:cs typeface="Lato"/>
              </a:rPr>
              <a:t>parcelario</a:t>
            </a:r>
            <a:endParaRPr sz="2200">
              <a:latin typeface="Lato"/>
              <a:cs typeface="Lato"/>
            </a:endParaRPr>
          </a:p>
          <a:p>
            <a:pPr marL="469265" indent="-396875">
              <a:lnSpc>
                <a:spcPct val="100000"/>
              </a:lnSpc>
              <a:spcBef>
                <a:spcPts val="2610"/>
              </a:spcBef>
              <a:buFont typeface="Arial"/>
              <a:buChar char="●"/>
              <a:tabLst>
                <a:tab pos="469265" algn="l"/>
              </a:tabLst>
            </a:pPr>
            <a:r>
              <a:rPr dirty="0" sz="2200" spc="-20">
                <a:solidFill>
                  <a:srgbClr val="666666"/>
                </a:solidFill>
                <a:latin typeface="Lato"/>
                <a:cs typeface="Lato"/>
              </a:rPr>
              <a:t>se</a:t>
            </a:r>
            <a:r>
              <a:rPr dirty="0" sz="2200" spc="-90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666666"/>
                </a:solidFill>
                <a:latin typeface="Lato"/>
                <a:cs typeface="Lato"/>
              </a:rPr>
              <a:t>utiliza</a:t>
            </a:r>
            <a:r>
              <a:rPr dirty="0" sz="2200" spc="-90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666666"/>
                </a:solidFill>
                <a:latin typeface="Lato"/>
                <a:cs typeface="Lato"/>
              </a:rPr>
              <a:t>el</a:t>
            </a:r>
            <a:r>
              <a:rPr dirty="0" sz="2200" spc="-90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666666"/>
                </a:solidFill>
                <a:latin typeface="Lato"/>
                <a:cs typeface="Lato"/>
              </a:rPr>
              <a:t>software</a:t>
            </a:r>
            <a:r>
              <a:rPr dirty="0" sz="2200" spc="-85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 spc="-50">
                <a:solidFill>
                  <a:srgbClr val="666666"/>
                </a:solidFill>
                <a:latin typeface="Lato"/>
                <a:cs typeface="Lato"/>
              </a:rPr>
              <a:t>R</a:t>
            </a:r>
            <a:endParaRPr sz="2200">
              <a:latin typeface="Lato"/>
              <a:cs typeface="Lato"/>
            </a:endParaRPr>
          </a:p>
          <a:p>
            <a:pPr marL="469265" indent="-396875">
              <a:lnSpc>
                <a:spcPct val="100000"/>
              </a:lnSpc>
              <a:spcBef>
                <a:spcPts val="2610"/>
              </a:spcBef>
              <a:buFont typeface="Arial"/>
              <a:buChar char="●"/>
              <a:tabLst>
                <a:tab pos="469265" algn="l"/>
              </a:tabLst>
            </a:pPr>
            <a:r>
              <a:rPr dirty="0" sz="2200" spc="-20">
                <a:solidFill>
                  <a:srgbClr val="666666"/>
                </a:solidFill>
                <a:latin typeface="Lato"/>
                <a:cs typeface="Lato"/>
              </a:rPr>
              <a:t>se</a:t>
            </a:r>
            <a:r>
              <a:rPr dirty="0" sz="2200" spc="-100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 spc="-10">
                <a:solidFill>
                  <a:srgbClr val="666666"/>
                </a:solidFill>
                <a:latin typeface="Lato"/>
                <a:cs typeface="Lato"/>
              </a:rPr>
              <a:t>depura</a:t>
            </a:r>
            <a:r>
              <a:rPr dirty="0" sz="2200" spc="-100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>
                <a:solidFill>
                  <a:srgbClr val="666666"/>
                </a:solidFill>
                <a:latin typeface="Lato"/>
                <a:cs typeface="Lato"/>
              </a:rPr>
              <a:t>la</a:t>
            </a:r>
            <a:r>
              <a:rPr dirty="0" sz="2200" spc="-95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 spc="-10">
                <a:solidFill>
                  <a:srgbClr val="666666"/>
                </a:solidFill>
                <a:latin typeface="Lato"/>
                <a:cs typeface="Lato"/>
              </a:rPr>
              <a:t>información</a:t>
            </a:r>
            <a:endParaRPr sz="2200">
              <a:latin typeface="Lato"/>
              <a:cs typeface="Lato"/>
            </a:endParaRPr>
          </a:p>
          <a:p>
            <a:pPr marL="469265" indent="-396875">
              <a:lnSpc>
                <a:spcPct val="100000"/>
              </a:lnSpc>
              <a:spcBef>
                <a:spcPts val="2610"/>
              </a:spcBef>
              <a:buFont typeface="Arial"/>
              <a:buChar char="●"/>
              <a:tabLst>
                <a:tab pos="469265" algn="l"/>
              </a:tabLst>
            </a:pPr>
            <a:r>
              <a:rPr dirty="0" sz="2200" spc="-20">
                <a:solidFill>
                  <a:srgbClr val="666666"/>
                </a:solidFill>
                <a:latin typeface="Lato"/>
                <a:cs typeface="Lato"/>
              </a:rPr>
              <a:t>se</a:t>
            </a:r>
            <a:r>
              <a:rPr dirty="0" sz="2200" spc="-105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 spc="-10">
                <a:solidFill>
                  <a:srgbClr val="666666"/>
                </a:solidFill>
                <a:latin typeface="Lato"/>
                <a:cs typeface="Lato"/>
              </a:rPr>
              <a:t>generan</a:t>
            </a:r>
            <a:r>
              <a:rPr dirty="0" sz="2200" spc="-105">
                <a:solidFill>
                  <a:srgbClr val="666666"/>
                </a:solidFill>
                <a:latin typeface="Lato"/>
                <a:cs typeface="Lato"/>
              </a:rPr>
              <a:t> </a:t>
            </a:r>
            <a:r>
              <a:rPr dirty="0" sz="2200" spc="-10">
                <a:solidFill>
                  <a:srgbClr val="666666"/>
                </a:solidFill>
                <a:latin typeface="Lato"/>
                <a:cs typeface="Lato"/>
              </a:rPr>
              <a:t>indicadores</a:t>
            </a:r>
            <a:endParaRPr sz="220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Jornada IPGH 2024 - Presentación Observatorio Catastral</dc:title>
  <dcterms:created xsi:type="dcterms:W3CDTF">2024-09-25T11:42:52Z</dcterms:created>
  <dcterms:modified xsi:type="dcterms:W3CDTF">2024-09-25T11:42:52Z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  <property fmtid="{D5CDD505-2E9C-101B-9397-08002B2CF9AE}" pid="3" name="LastSaved">
    <vt:filetime>2024-09-25T00:00:00Z</vt:filetime>
  </property>
  <property fmtid="{D5CDD505-2E9C-101B-9397-08002B2CF9AE}" pid="4" name="Producer">
    <vt:lpwstr>3-Heights(TM) PDF Security Shell 4.8.25.2 (http://www.pdf-tools.com)</vt:lpwstr>
  </property>
</Properties>
</file>